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56" r:id="rId3"/>
    <p:sldId id="257" r:id="rId4"/>
    <p:sldId id="260" r:id="rId5"/>
    <p:sldId id="261" r:id="rId6"/>
    <p:sldId id="262" r:id="rId7"/>
    <p:sldId id="263" r:id="rId8"/>
    <p:sldId id="264" r:id="rId9"/>
    <p:sldId id="265"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82AC"/>
    <a:srgbClr val="9D6B9D"/>
    <a:srgbClr val="EFE7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92" autoAdjust="0"/>
  </p:normalViewPr>
  <p:slideViewPr>
    <p:cSldViewPr snapToGrid="0">
      <p:cViewPr varScale="1">
        <p:scale>
          <a:sx n="60" d="100"/>
          <a:sy n="60" d="100"/>
        </p:scale>
        <p:origin x="14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305DCC-1EAC-42DD-9F9C-8383E746808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B6D4259B-AC03-4B68-A577-465304E31F0B}">
      <dgm:prSet phldrT="[Text]"/>
      <dgm:spPr/>
      <dgm:t>
        <a:bodyPr/>
        <a:lstStyle/>
        <a:p>
          <a:r>
            <a:rPr lang="en-US" dirty="0">
              <a:latin typeface="+mj-lt"/>
            </a:rPr>
            <a:t>Sheri</a:t>
          </a:r>
        </a:p>
      </dgm:t>
    </dgm:pt>
    <dgm:pt modelId="{DFF1E1CF-A568-427A-A502-CADF13142855}" type="parTrans" cxnId="{2D971B8C-DD0A-45BA-8EB4-21A511E8D054}">
      <dgm:prSet/>
      <dgm:spPr/>
      <dgm:t>
        <a:bodyPr/>
        <a:lstStyle/>
        <a:p>
          <a:endParaRPr lang="en-US"/>
        </a:p>
      </dgm:t>
    </dgm:pt>
    <dgm:pt modelId="{37CF5D9D-EF16-4C7D-8E59-6CE3C501C978}" type="sibTrans" cxnId="{2D971B8C-DD0A-45BA-8EB4-21A511E8D054}">
      <dgm:prSet/>
      <dgm:spPr/>
      <dgm:t>
        <a:bodyPr/>
        <a:lstStyle/>
        <a:p>
          <a:endParaRPr lang="en-US"/>
        </a:p>
      </dgm:t>
    </dgm:pt>
    <dgm:pt modelId="{414945F1-C044-48BB-A950-83F6DD8604A1}">
      <dgm:prSet phldrT="[Text]" custT="1"/>
      <dgm:spPr>
        <a:solidFill>
          <a:schemeClr val="accent2">
            <a:lumMod val="40000"/>
            <a:lumOff val="60000"/>
          </a:schemeClr>
        </a:solidFill>
      </dgm:spPr>
      <dgm:t>
        <a:bodyPr/>
        <a:lstStyle/>
        <a:p>
          <a:pPr algn="ctr"/>
          <a:r>
            <a:rPr lang="en-US" sz="1200" b="1" dirty="0">
              <a:solidFill>
                <a:schemeClr val="accent5">
                  <a:lumMod val="50000"/>
                </a:schemeClr>
              </a:solidFill>
              <a:latin typeface="+mj-lt"/>
            </a:rPr>
            <a:t>Sheri is: </a:t>
          </a:r>
        </a:p>
        <a:p>
          <a:pPr algn="ctr"/>
          <a:r>
            <a:rPr lang="en-US" sz="1200" b="0" dirty="0">
              <a:solidFill>
                <a:schemeClr val="accent5">
                  <a:lumMod val="50000"/>
                </a:schemeClr>
              </a:solidFill>
              <a:latin typeface="+mj-lt"/>
            </a:rPr>
            <a:t>17 years old; kind and polite with staff who know her</a:t>
          </a:r>
        </a:p>
      </dgm:t>
    </dgm:pt>
    <dgm:pt modelId="{02E708FA-586C-48B4-804F-5622412A7F3C}" type="parTrans" cxnId="{177527AF-6B38-424C-B5C8-8F23F95231A8}">
      <dgm:prSet/>
      <dgm:spPr/>
      <dgm:t>
        <a:bodyPr/>
        <a:lstStyle/>
        <a:p>
          <a:endParaRPr lang="en-US"/>
        </a:p>
      </dgm:t>
    </dgm:pt>
    <dgm:pt modelId="{0419C79F-9DA1-4D4A-910F-B92206A75098}" type="sibTrans" cxnId="{177527AF-6B38-424C-B5C8-8F23F95231A8}">
      <dgm:prSet/>
      <dgm:spPr/>
      <dgm:t>
        <a:bodyPr/>
        <a:lstStyle/>
        <a:p>
          <a:endParaRPr lang="en-US"/>
        </a:p>
      </dgm:t>
    </dgm:pt>
    <dgm:pt modelId="{CC3538EF-5EFD-4016-8127-F397AFC10B6D}">
      <dgm:prSet phldrT="[Text]" custT="1"/>
      <dgm:spPr>
        <a:solidFill>
          <a:schemeClr val="accent2">
            <a:lumMod val="60000"/>
            <a:lumOff val="40000"/>
          </a:schemeClr>
        </a:solidFill>
      </dgm:spPr>
      <dgm:t>
        <a:bodyPr/>
        <a:lstStyle/>
        <a:p>
          <a:pPr algn="ctr"/>
          <a:r>
            <a:rPr lang="en-US" sz="1100" b="1" dirty="0">
              <a:solidFill>
                <a:schemeClr val="accent1">
                  <a:lumMod val="50000"/>
                </a:schemeClr>
              </a:solidFill>
              <a:latin typeface="+mj-lt"/>
            </a:rPr>
            <a:t>Sheri has: </a:t>
          </a:r>
        </a:p>
        <a:p>
          <a:pPr algn="ctr"/>
          <a:r>
            <a:rPr lang="en-US" sz="1100" b="0" dirty="0">
              <a:solidFill>
                <a:schemeClr val="accent1">
                  <a:lumMod val="50000"/>
                </a:schemeClr>
              </a:solidFill>
              <a:latin typeface="+mj-lt"/>
            </a:rPr>
            <a:t>Insulin-dependent diabetes; been divorced;  been deprived of family contact for many years</a:t>
          </a:r>
        </a:p>
      </dgm:t>
    </dgm:pt>
    <dgm:pt modelId="{56C60217-148C-4DD2-A64B-41B768E3E591}" type="parTrans" cxnId="{FAA633D3-480D-447D-9CBB-18FFB28129B6}">
      <dgm:prSet/>
      <dgm:spPr/>
      <dgm:t>
        <a:bodyPr/>
        <a:lstStyle/>
        <a:p>
          <a:endParaRPr lang="en-US"/>
        </a:p>
      </dgm:t>
    </dgm:pt>
    <dgm:pt modelId="{9E9828C3-04B8-495C-A0D3-32EF68425C03}" type="sibTrans" cxnId="{FAA633D3-480D-447D-9CBB-18FFB28129B6}">
      <dgm:prSet/>
      <dgm:spPr/>
      <dgm:t>
        <a:bodyPr/>
        <a:lstStyle/>
        <a:p>
          <a:endParaRPr lang="en-US"/>
        </a:p>
      </dgm:t>
    </dgm:pt>
    <dgm:pt modelId="{1ABC0B21-3411-4B5B-BCF9-5DBE37BC4720}">
      <dgm:prSet phldrT="[Text]" custT="1"/>
      <dgm:spPr>
        <a:solidFill>
          <a:schemeClr val="accent2">
            <a:lumMod val="75000"/>
          </a:schemeClr>
        </a:solidFill>
      </dgm:spPr>
      <dgm:t>
        <a:bodyPr/>
        <a:lstStyle/>
        <a:p>
          <a:pPr algn="ctr"/>
          <a:r>
            <a:rPr lang="en-US" sz="1200" b="1" dirty="0"/>
            <a:t>Sheri thrives when</a:t>
          </a:r>
          <a:r>
            <a:rPr lang="en-US" sz="1200" dirty="0"/>
            <a:t>:</a:t>
          </a:r>
        </a:p>
        <a:p>
          <a:pPr algn="ctr"/>
          <a:r>
            <a:rPr lang="en-US" sz="1200" dirty="0"/>
            <a:t>She is doing something to keep her mind sharp; people help by giving her choices and autonomy</a:t>
          </a:r>
        </a:p>
      </dgm:t>
    </dgm:pt>
    <dgm:pt modelId="{C22B1999-2ECD-4F85-97BC-88C8870474FC}" type="parTrans" cxnId="{FF37B1E3-4B92-4D9F-BF3E-C27286468860}">
      <dgm:prSet/>
      <dgm:spPr/>
      <dgm:t>
        <a:bodyPr/>
        <a:lstStyle/>
        <a:p>
          <a:endParaRPr lang="en-US"/>
        </a:p>
      </dgm:t>
    </dgm:pt>
    <dgm:pt modelId="{1213F78C-F863-41EB-980E-6B625D7D984E}" type="sibTrans" cxnId="{FF37B1E3-4B92-4D9F-BF3E-C27286468860}">
      <dgm:prSet/>
      <dgm:spPr/>
      <dgm:t>
        <a:bodyPr/>
        <a:lstStyle/>
        <a:p>
          <a:endParaRPr lang="en-US"/>
        </a:p>
      </dgm:t>
    </dgm:pt>
    <dgm:pt modelId="{FA624A08-4EA9-43A6-B6A7-4A7EFFDFA163}">
      <dgm:prSet phldrT="[Text]" custT="1"/>
      <dgm:spPr>
        <a:solidFill>
          <a:schemeClr val="accent1">
            <a:lumMod val="40000"/>
            <a:lumOff val="60000"/>
          </a:schemeClr>
        </a:solidFill>
      </dgm:spPr>
      <dgm:t>
        <a:bodyPr/>
        <a:lstStyle/>
        <a:p>
          <a:pPr algn="ctr"/>
          <a:r>
            <a:rPr lang="en-US" sz="1200" b="1" dirty="0">
              <a:solidFill>
                <a:schemeClr val="accent1">
                  <a:lumMod val="50000"/>
                </a:schemeClr>
              </a:solidFill>
              <a:latin typeface="+mj-lt"/>
            </a:rPr>
            <a:t>Sheri values:</a:t>
          </a:r>
        </a:p>
        <a:p>
          <a:pPr algn="ctr"/>
          <a:r>
            <a:rPr lang="en-US" sz="1200" b="0" dirty="0">
              <a:solidFill>
                <a:schemeClr val="accent1">
                  <a:lumMod val="50000"/>
                </a:schemeClr>
              </a:solidFill>
              <a:latin typeface="+mj-lt"/>
            </a:rPr>
            <a:t>Taking care of herself; her privacy; having relationships, friends and family members; art, music and beautiful things</a:t>
          </a:r>
        </a:p>
      </dgm:t>
    </dgm:pt>
    <dgm:pt modelId="{929690BA-89B0-4BA1-994E-16A5DEB95326}" type="parTrans" cxnId="{1479CD43-AA78-46A3-ACF4-4242D7AA4D57}">
      <dgm:prSet/>
      <dgm:spPr/>
      <dgm:t>
        <a:bodyPr/>
        <a:lstStyle/>
        <a:p>
          <a:endParaRPr lang="en-US"/>
        </a:p>
      </dgm:t>
    </dgm:pt>
    <dgm:pt modelId="{CA991108-C5AC-445B-BDB2-5779D3DBD16F}" type="sibTrans" cxnId="{1479CD43-AA78-46A3-ACF4-4242D7AA4D57}">
      <dgm:prSet/>
      <dgm:spPr/>
      <dgm:t>
        <a:bodyPr/>
        <a:lstStyle/>
        <a:p>
          <a:endParaRPr lang="en-US"/>
        </a:p>
      </dgm:t>
    </dgm:pt>
    <dgm:pt modelId="{192D12A0-5CD4-42C1-BD5F-47B0CC9CE911}" type="pres">
      <dgm:prSet presAssocID="{12305DCC-1EAC-42DD-9F9C-8383E7468089}" presName="Name0" presStyleCnt="0">
        <dgm:presLayoutVars>
          <dgm:chMax val="1"/>
          <dgm:dir/>
          <dgm:animLvl val="ctr"/>
          <dgm:resizeHandles val="exact"/>
        </dgm:presLayoutVars>
      </dgm:prSet>
      <dgm:spPr/>
    </dgm:pt>
    <dgm:pt modelId="{BD87FCD8-F356-460E-868F-AD45DF8D812A}" type="pres">
      <dgm:prSet presAssocID="{B6D4259B-AC03-4B68-A577-465304E31F0B}" presName="centerShape" presStyleLbl="node0" presStyleIdx="0" presStyleCnt="1" custScaleX="80402" custScaleY="75125" custLinFactNeighborX="56" custLinFactNeighborY="-2305"/>
      <dgm:spPr/>
    </dgm:pt>
    <dgm:pt modelId="{BBAFEC2F-6478-4DD0-A366-ABB0D406CAA2}" type="pres">
      <dgm:prSet presAssocID="{414945F1-C044-48BB-A950-83F6DD8604A1}" presName="node" presStyleLbl="node1" presStyleIdx="0" presStyleCnt="4" custScaleX="197581" custScaleY="180484" custRadScaleRad="106895" custRadScaleInc="-4919">
        <dgm:presLayoutVars>
          <dgm:bulletEnabled val="1"/>
        </dgm:presLayoutVars>
      </dgm:prSet>
      <dgm:spPr/>
    </dgm:pt>
    <dgm:pt modelId="{60EAE3F0-DA2E-44CC-A2B9-FFA02C2ECC76}" type="pres">
      <dgm:prSet presAssocID="{414945F1-C044-48BB-A950-83F6DD8604A1}" presName="dummy" presStyleCnt="0"/>
      <dgm:spPr/>
    </dgm:pt>
    <dgm:pt modelId="{5951962E-5029-4097-A448-7646F301D93D}" type="pres">
      <dgm:prSet presAssocID="{0419C79F-9DA1-4D4A-910F-B92206A75098}" presName="sibTrans" presStyleLbl="sibTrans2D1" presStyleIdx="0" presStyleCnt="4"/>
      <dgm:spPr/>
    </dgm:pt>
    <dgm:pt modelId="{B6597158-C173-41A4-80E0-A63DC7D7ABFD}" type="pres">
      <dgm:prSet presAssocID="{CC3538EF-5EFD-4016-8127-F397AFC10B6D}" presName="node" presStyleLbl="node1" presStyleIdx="1" presStyleCnt="4" custScaleX="205908" custScaleY="194943" custRadScaleRad="110246" custRadScaleInc="-12982">
        <dgm:presLayoutVars>
          <dgm:bulletEnabled val="1"/>
        </dgm:presLayoutVars>
      </dgm:prSet>
      <dgm:spPr/>
    </dgm:pt>
    <dgm:pt modelId="{E35A842B-B41D-4B23-98A2-A42CBC2A686C}" type="pres">
      <dgm:prSet presAssocID="{CC3538EF-5EFD-4016-8127-F397AFC10B6D}" presName="dummy" presStyleCnt="0"/>
      <dgm:spPr/>
    </dgm:pt>
    <dgm:pt modelId="{8C430FDC-B08F-4C34-BA5F-864B0084A904}" type="pres">
      <dgm:prSet presAssocID="{9E9828C3-04B8-495C-A0D3-32EF68425C03}" presName="sibTrans" presStyleLbl="sibTrans2D1" presStyleIdx="1" presStyleCnt="4"/>
      <dgm:spPr/>
    </dgm:pt>
    <dgm:pt modelId="{924B9FDC-1054-44C5-B572-07B4CB9B31B7}" type="pres">
      <dgm:prSet presAssocID="{1ABC0B21-3411-4B5B-BCF9-5DBE37BC4720}" presName="node" presStyleLbl="node1" presStyleIdx="2" presStyleCnt="4" custScaleX="184794" custScaleY="146498" custRadScaleRad="79987">
        <dgm:presLayoutVars>
          <dgm:bulletEnabled val="1"/>
        </dgm:presLayoutVars>
      </dgm:prSet>
      <dgm:spPr/>
    </dgm:pt>
    <dgm:pt modelId="{DE3FFF74-4D5E-4692-BE8B-67AD9B30B5D4}" type="pres">
      <dgm:prSet presAssocID="{1ABC0B21-3411-4B5B-BCF9-5DBE37BC4720}" presName="dummy" presStyleCnt="0"/>
      <dgm:spPr/>
    </dgm:pt>
    <dgm:pt modelId="{D5CDF239-B919-4D76-84F8-5A32A8C3F162}" type="pres">
      <dgm:prSet presAssocID="{1213F78C-F863-41EB-980E-6B625D7D984E}" presName="sibTrans" presStyleLbl="sibTrans2D1" presStyleIdx="2" presStyleCnt="4"/>
      <dgm:spPr/>
    </dgm:pt>
    <dgm:pt modelId="{3BA07FD6-EE63-45E0-8A44-A0619AF3CD54}" type="pres">
      <dgm:prSet presAssocID="{FA624A08-4EA9-43A6-B6A7-4A7EFFDFA163}" presName="node" presStyleLbl="node1" presStyleIdx="3" presStyleCnt="4" custScaleX="198761" custScaleY="183268" custRadScaleRad="105192" custRadScaleInc="-21298">
        <dgm:presLayoutVars>
          <dgm:bulletEnabled val="1"/>
        </dgm:presLayoutVars>
      </dgm:prSet>
      <dgm:spPr/>
    </dgm:pt>
    <dgm:pt modelId="{05A87276-24EC-4146-A9C3-23C31B4C5A2A}" type="pres">
      <dgm:prSet presAssocID="{FA624A08-4EA9-43A6-B6A7-4A7EFFDFA163}" presName="dummy" presStyleCnt="0"/>
      <dgm:spPr/>
    </dgm:pt>
    <dgm:pt modelId="{8807788B-095A-456D-963D-5A5D1738174B}" type="pres">
      <dgm:prSet presAssocID="{CA991108-C5AC-445B-BDB2-5779D3DBD16F}" presName="sibTrans" presStyleLbl="sibTrans2D1" presStyleIdx="3" presStyleCnt="4"/>
      <dgm:spPr/>
    </dgm:pt>
  </dgm:ptLst>
  <dgm:cxnLst>
    <dgm:cxn modelId="{EDE2D60E-952E-40B6-B81A-EE62F11F5091}" type="presOf" srcId="{414945F1-C044-48BB-A950-83F6DD8604A1}" destId="{BBAFEC2F-6478-4DD0-A366-ABB0D406CAA2}" srcOrd="0" destOrd="0" presId="urn:microsoft.com/office/officeart/2005/8/layout/radial6"/>
    <dgm:cxn modelId="{F640AB38-B1B5-49D7-9292-C9CF10769A0F}" type="presOf" srcId="{1ABC0B21-3411-4B5B-BCF9-5DBE37BC4720}" destId="{924B9FDC-1054-44C5-B572-07B4CB9B31B7}" srcOrd="0" destOrd="0" presId="urn:microsoft.com/office/officeart/2005/8/layout/radial6"/>
    <dgm:cxn modelId="{84C1B23E-DCE2-4BE2-A573-E5448DF77F9C}" type="presOf" srcId="{B6D4259B-AC03-4B68-A577-465304E31F0B}" destId="{BD87FCD8-F356-460E-868F-AD45DF8D812A}" srcOrd="0" destOrd="0" presId="urn:microsoft.com/office/officeart/2005/8/layout/radial6"/>
    <dgm:cxn modelId="{EA54E43E-C32E-47B1-932D-2F61603DE3CC}" type="presOf" srcId="{CA991108-C5AC-445B-BDB2-5779D3DBD16F}" destId="{8807788B-095A-456D-963D-5A5D1738174B}" srcOrd="0" destOrd="0" presId="urn:microsoft.com/office/officeart/2005/8/layout/radial6"/>
    <dgm:cxn modelId="{444EAC43-4E99-4019-82D6-296B87BF8F7D}" type="presOf" srcId="{9E9828C3-04B8-495C-A0D3-32EF68425C03}" destId="{8C430FDC-B08F-4C34-BA5F-864B0084A904}" srcOrd="0" destOrd="0" presId="urn:microsoft.com/office/officeart/2005/8/layout/radial6"/>
    <dgm:cxn modelId="{1479CD43-AA78-46A3-ACF4-4242D7AA4D57}" srcId="{B6D4259B-AC03-4B68-A577-465304E31F0B}" destId="{FA624A08-4EA9-43A6-B6A7-4A7EFFDFA163}" srcOrd="3" destOrd="0" parTransId="{929690BA-89B0-4BA1-994E-16A5DEB95326}" sibTransId="{CA991108-C5AC-445B-BDB2-5779D3DBD16F}"/>
    <dgm:cxn modelId="{37F42F50-07E7-48A7-890D-35026323A279}" type="presOf" srcId="{FA624A08-4EA9-43A6-B6A7-4A7EFFDFA163}" destId="{3BA07FD6-EE63-45E0-8A44-A0619AF3CD54}" srcOrd="0" destOrd="0" presId="urn:microsoft.com/office/officeart/2005/8/layout/radial6"/>
    <dgm:cxn modelId="{2D971B8C-DD0A-45BA-8EB4-21A511E8D054}" srcId="{12305DCC-1EAC-42DD-9F9C-8383E7468089}" destId="{B6D4259B-AC03-4B68-A577-465304E31F0B}" srcOrd="0" destOrd="0" parTransId="{DFF1E1CF-A568-427A-A502-CADF13142855}" sibTransId="{37CF5D9D-EF16-4C7D-8E59-6CE3C501C978}"/>
    <dgm:cxn modelId="{29FCF397-4FED-4476-952B-93AB9B95F5AA}" type="presOf" srcId="{12305DCC-1EAC-42DD-9F9C-8383E7468089}" destId="{192D12A0-5CD4-42C1-BD5F-47B0CC9CE911}" srcOrd="0" destOrd="0" presId="urn:microsoft.com/office/officeart/2005/8/layout/radial6"/>
    <dgm:cxn modelId="{177527AF-6B38-424C-B5C8-8F23F95231A8}" srcId="{B6D4259B-AC03-4B68-A577-465304E31F0B}" destId="{414945F1-C044-48BB-A950-83F6DD8604A1}" srcOrd="0" destOrd="0" parTransId="{02E708FA-586C-48B4-804F-5622412A7F3C}" sibTransId="{0419C79F-9DA1-4D4A-910F-B92206A75098}"/>
    <dgm:cxn modelId="{EDCC3CB2-77C1-4D2C-928F-EA021EBEC27A}" type="presOf" srcId="{1213F78C-F863-41EB-980E-6B625D7D984E}" destId="{D5CDF239-B919-4D76-84F8-5A32A8C3F162}" srcOrd="0" destOrd="0" presId="urn:microsoft.com/office/officeart/2005/8/layout/radial6"/>
    <dgm:cxn modelId="{FAA633D3-480D-447D-9CBB-18FFB28129B6}" srcId="{B6D4259B-AC03-4B68-A577-465304E31F0B}" destId="{CC3538EF-5EFD-4016-8127-F397AFC10B6D}" srcOrd="1" destOrd="0" parTransId="{56C60217-148C-4DD2-A64B-41B768E3E591}" sibTransId="{9E9828C3-04B8-495C-A0D3-32EF68425C03}"/>
    <dgm:cxn modelId="{FF37B1E3-4B92-4D9F-BF3E-C27286468860}" srcId="{B6D4259B-AC03-4B68-A577-465304E31F0B}" destId="{1ABC0B21-3411-4B5B-BCF9-5DBE37BC4720}" srcOrd="2" destOrd="0" parTransId="{C22B1999-2ECD-4F85-97BC-88C8870474FC}" sibTransId="{1213F78C-F863-41EB-980E-6B625D7D984E}"/>
    <dgm:cxn modelId="{186CD4E7-7A68-4D01-B7B8-F001F7C7747F}" type="presOf" srcId="{CC3538EF-5EFD-4016-8127-F397AFC10B6D}" destId="{B6597158-C173-41A4-80E0-A63DC7D7ABFD}" srcOrd="0" destOrd="0" presId="urn:microsoft.com/office/officeart/2005/8/layout/radial6"/>
    <dgm:cxn modelId="{BDDABAED-CB0D-41F6-82F8-BF41787FE310}" type="presOf" srcId="{0419C79F-9DA1-4D4A-910F-B92206A75098}" destId="{5951962E-5029-4097-A448-7646F301D93D}" srcOrd="0" destOrd="0" presId="urn:microsoft.com/office/officeart/2005/8/layout/radial6"/>
    <dgm:cxn modelId="{2FAB7029-4109-4F4C-B2F4-0280143841C9}" type="presParOf" srcId="{192D12A0-5CD4-42C1-BD5F-47B0CC9CE911}" destId="{BD87FCD8-F356-460E-868F-AD45DF8D812A}" srcOrd="0" destOrd="0" presId="urn:microsoft.com/office/officeart/2005/8/layout/radial6"/>
    <dgm:cxn modelId="{364595EA-3391-4E9F-A7FE-F241CBB62ECF}" type="presParOf" srcId="{192D12A0-5CD4-42C1-BD5F-47B0CC9CE911}" destId="{BBAFEC2F-6478-4DD0-A366-ABB0D406CAA2}" srcOrd="1" destOrd="0" presId="urn:microsoft.com/office/officeart/2005/8/layout/radial6"/>
    <dgm:cxn modelId="{17D0271A-4B00-46C0-BB3D-C18645B91CEB}" type="presParOf" srcId="{192D12A0-5CD4-42C1-BD5F-47B0CC9CE911}" destId="{60EAE3F0-DA2E-44CC-A2B9-FFA02C2ECC76}" srcOrd="2" destOrd="0" presId="urn:microsoft.com/office/officeart/2005/8/layout/radial6"/>
    <dgm:cxn modelId="{6C78AE7B-30A5-421F-B041-649035330D6E}" type="presParOf" srcId="{192D12A0-5CD4-42C1-BD5F-47B0CC9CE911}" destId="{5951962E-5029-4097-A448-7646F301D93D}" srcOrd="3" destOrd="0" presId="urn:microsoft.com/office/officeart/2005/8/layout/radial6"/>
    <dgm:cxn modelId="{B167617E-8198-4ED1-8FE1-2A0BF9AEF503}" type="presParOf" srcId="{192D12A0-5CD4-42C1-BD5F-47B0CC9CE911}" destId="{B6597158-C173-41A4-80E0-A63DC7D7ABFD}" srcOrd="4" destOrd="0" presId="urn:microsoft.com/office/officeart/2005/8/layout/radial6"/>
    <dgm:cxn modelId="{14FB6E08-7605-4EB5-BF98-51A1AD01BCE5}" type="presParOf" srcId="{192D12A0-5CD4-42C1-BD5F-47B0CC9CE911}" destId="{E35A842B-B41D-4B23-98A2-A42CBC2A686C}" srcOrd="5" destOrd="0" presId="urn:microsoft.com/office/officeart/2005/8/layout/radial6"/>
    <dgm:cxn modelId="{A8815E36-34ED-4A0A-BC9A-6840B3E9A3D1}" type="presParOf" srcId="{192D12A0-5CD4-42C1-BD5F-47B0CC9CE911}" destId="{8C430FDC-B08F-4C34-BA5F-864B0084A904}" srcOrd="6" destOrd="0" presId="urn:microsoft.com/office/officeart/2005/8/layout/radial6"/>
    <dgm:cxn modelId="{28E9B258-D9CA-4DCA-A0FF-3F6F198EDE8E}" type="presParOf" srcId="{192D12A0-5CD4-42C1-BD5F-47B0CC9CE911}" destId="{924B9FDC-1054-44C5-B572-07B4CB9B31B7}" srcOrd="7" destOrd="0" presId="urn:microsoft.com/office/officeart/2005/8/layout/radial6"/>
    <dgm:cxn modelId="{F76E9A19-A2B1-414C-B598-D37D64C800C6}" type="presParOf" srcId="{192D12A0-5CD4-42C1-BD5F-47B0CC9CE911}" destId="{DE3FFF74-4D5E-4692-BE8B-67AD9B30B5D4}" srcOrd="8" destOrd="0" presId="urn:microsoft.com/office/officeart/2005/8/layout/radial6"/>
    <dgm:cxn modelId="{E3FD8760-5C7F-455E-AC06-49E7BEECBCBA}" type="presParOf" srcId="{192D12A0-5CD4-42C1-BD5F-47B0CC9CE911}" destId="{D5CDF239-B919-4D76-84F8-5A32A8C3F162}" srcOrd="9" destOrd="0" presId="urn:microsoft.com/office/officeart/2005/8/layout/radial6"/>
    <dgm:cxn modelId="{CC09F472-C8FE-42AC-8ABC-8FF20F2C4D18}" type="presParOf" srcId="{192D12A0-5CD4-42C1-BD5F-47B0CC9CE911}" destId="{3BA07FD6-EE63-45E0-8A44-A0619AF3CD54}" srcOrd="10" destOrd="0" presId="urn:microsoft.com/office/officeart/2005/8/layout/radial6"/>
    <dgm:cxn modelId="{8F5D8961-E6B8-4809-AADB-5DA035B52001}" type="presParOf" srcId="{192D12A0-5CD4-42C1-BD5F-47B0CC9CE911}" destId="{05A87276-24EC-4146-A9C3-23C31B4C5A2A}" srcOrd="11" destOrd="0" presId="urn:microsoft.com/office/officeart/2005/8/layout/radial6"/>
    <dgm:cxn modelId="{8FA9F488-D21D-4233-B67F-9288CEAC2483}" type="presParOf" srcId="{192D12A0-5CD4-42C1-BD5F-47B0CC9CE911}" destId="{8807788B-095A-456D-963D-5A5D1738174B}"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305DCC-1EAC-42DD-9F9C-8383E746808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B6D4259B-AC03-4B68-A577-465304E31F0B}">
      <dgm:prSet phldrT="[Text]"/>
      <dgm:spPr/>
      <dgm:t>
        <a:bodyPr/>
        <a:lstStyle/>
        <a:p>
          <a:r>
            <a:rPr lang="en-US" dirty="0">
              <a:latin typeface="+mj-lt"/>
            </a:rPr>
            <a:t>Client (pic or name)</a:t>
          </a:r>
        </a:p>
      </dgm:t>
    </dgm:pt>
    <dgm:pt modelId="{DFF1E1CF-A568-427A-A502-CADF13142855}" type="parTrans" cxnId="{2D971B8C-DD0A-45BA-8EB4-21A511E8D054}">
      <dgm:prSet/>
      <dgm:spPr/>
      <dgm:t>
        <a:bodyPr/>
        <a:lstStyle/>
        <a:p>
          <a:endParaRPr lang="en-US"/>
        </a:p>
      </dgm:t>
    </dgm:pt>
    <dgm:pt modelId="{37CF5D9D-EF16-4C7D-8E59-6CE3C501C978}" type="sibTrans" cxnId="{2D971B8C-DD0A-45BA-8EB4-21A511E8D054}">
      <dgm:prSet/>
      <dgm:spPr/>
      <dgm:t>
        <a:bodyPr/>
        <a:lstStyle/>
        <a:p>
          <a:endParaRPr lang="en-US"/>
        </a:p>
      </dgm:t>
    </dgm:pt>
    <dgm:pt modelId="{414945F1-C044-48BB-A950-83F6DD8604A1}">
      <dgm:prSet phldrT="[Text]" custT="1"/>
      <dgm:spPr>
        <a:solidFill>
          <a:schemeClr val="accent2">
            <a:lumMod val="40000"/>
            <a:lumOff val="60000"/>
          </a:schemeClr>
        </a:solidFill>
      </dgm:spPr>
      <dgm:t>
        <a:bodyPr/>
        <a:lstStyle/>
        <a:p>
          <a:pPr algn="ctr"/>
          <a:r>
            <a:rPr lang="en-US" sz="1200" b="1" dirty="0">
              <a:solidFill>
                <a:schemeClr val="accent5">
                  <a:lumMod val="50000"/>
                </a:schemeClr>
              </a:solidFill>
              <a:latin typeface="+mj-lt"/>
            </a:rPr>
            <a:t>Client is: </a:t>
          </a:r>
        </a:p>
        <a:p>
          <a:pPr algn="ctr"/>
          <a:endParaRPr lang="en-US" sz="1200" b="1" dirty="0">
            <a:solidFill>
              <a:schemeClr val="accent5">
                <a:lumMod val="50000"/>
              </a:schemeClr>
            </a:solidFill>
            <a:latin typeface="+mj-lt"/>
          </a:endParaRPr>
        </a:p>
        <a:p>
          <a:pPr algn="ctr"/>
          <a:endParaRPr lang="en-US" sz="1200" b="1" dirty="0">
            <a:solidFill>
              <a:schemeClr val="accent5">
                <a:lumMod val="50000"/>
              </a:schemeClr>
            </a:solidFill>
            <a:latin typeface="+mj-lt"/>
          </a:endParaRPr>
        </a:p>
        <a:p>
          <a:pPr algn="ctr"/>
          <a:endParaRPr lang="en-US" sz="1200" b="1" dirty="0">
            <a:solidFill>
              <a:schemeClr val="accent5">
                <a:lumMod val="50000"/>
              </a:schemeClr>
            </a:solidFill>
            <a:latin typeface="+mj-lt"/>
          </a:endParaRPr>
        </a:p>
        <a:p>
          <a:pPr algn="ctr"/>
          <a:endParaRPr lang="en-US" sz="1200" b="1" dirty="0">
            <a:solidFill>
              <a:schemeClr val="accent5">
                <a:lumMod val="50000"/>
              </a:schemeClr>
            </a:solidFill>
            <a:latin typeface="+mj-lt"/>
          </a:endParaRPr>
        </a:p>
      </dgm:t>
    </dgm:pt>
    <dgm:pt modelId="{02E708FA-586C-48B4-804F-5622412A7F3C}" type="parTrans" cxnId="{177527AF-6B38-424C-B5C8-8F23F95231A8}">
      <dgm:prSet/>
      <dgm:spPr/>
      <dgm:t>
        <a:bodyPr/>
        <a:lstStyle/>
        <a:p>
          <a:endParaRPr lang="en-US"/>
        </a:p>
      </dgm:t>
    </dgm:pt>
    <dgm:pt modelId="{0419C79F-9DA1-4D4A-910F-B92206A75098}" type="sibTrans" cxnId="{177527AF-6B38-424C-B5C8-8F23F95231A8}">
      <dgm:prSet/>
      <dgm:spPr/>
      <dgm:t>
        <a:bodyPr/>
        <a:lstStyle/>
        <a:p>
          <a:endParaRPr lang="en-US"/>
        </a:p>
      </dgm:t>
    </dgm:pt>
    <dgm:pt modelId="{CC3538EF-5EFD-4016-8127-F397AFC10B6D}">
      <dgm:prSet phldrT="[Text]" custT="1"/>
      <dgm:spPr>
        <a:solidFill>
          <a:schemeClr val="accent2">
            <a:lumMod val="60000"/>
            <a:lumOff val="40000"/>
          </a:schemeClr>
        </a:solidFill>
      </dgm:spPr>
      <dgm:t>
        <a:bodyPr/>
        <a:lstStyle/>
        <a:p>
          <a:pPr algn="ctr"/>
          <a:r>
            <a:rPr lang="en-US" sz="1100" b="1" dirty="0">
              <a:solidFill>
                <a:schemeClr val="accent1">
                  <a:lumMod val="50000"/>
                </a:schemeClr>
              </a:solidFill>
              <a:latin typeface="+mj-lt"/>
            </a:rPr>
            <a:t>Client has: </a:t>
          </a:r>
        </a:p>
        <a:p>
          <a:pPr algn="ctr"/>
          <a:endParaRPr lang="en-US" sz="1100" b="1" dirty="0">
            <a:solidFill>
              <a:schemeClr val="accent1">
                <a:lumMod val="50000"/>
              </a:schemeClr>
            </a:solidFill>
            <a:latin typeface="+mj-lt"/>
          </a:endParaRPr>
        </a:p>
        <a:p>
          <a:pPr algn="ctr"/>
          <a:endParaRPr lang="en-US" sz="1100" b="1" dirty="0">
            <a:solidFill>
              <a:schemeClr val="accent1">
                <a:lumMod val="50000"/>
              </a:schemeClr>
            </a:solidFill>
            <a:latin typeface="+mj-lt"/>
          </a:endParaRPr>
        </a:p>
        <a:p>
          <a:pPr algn="ctr"/>
          <a:endParaRPr lang="en-US" sz="1100" b="1" dirty="0">
            <a:solidFill>
              <a:schemeClr val="accent1">
                <a:lumMod val="50000"/>
              </a:schemeClr>
            </a:solidFill>
            <a:latin typeface="+mj-lt"/>
          </a:endParaRPr>
        </a:p>
        <a:p>
          <a:pPr algn="ctr"/>
          <a:endParaRPr lang="en-US" sz="1100" b="1" dirty="0">
            <a:solidFill>
              <a:schemeClr val="accent1">
                <a:lumMod val="50000"/>
              </a:schemeClr>
            </a:solidFill>
            <a:latin typeface="+mj-lt"/>
          </a:endParaRPr>
        </a:p>
        <a:p>
          <a:pPr algn="ctr"/>
          <a:endParaRPr lang="en-US" sz="1100" b="1" dirty="0">
            <a:solidFill>
              <a:schemeClr val="accent1">
                <a:lumMod val="50000"/>
              </a:schemeClr>
            </a:solidFill>
            <a:latin typeface="+mj-lt"/>
          </a:endParaRPr>
        </a:p>
      </dgm:t>
    </dgm:pt>
    <dgm:pt modelId="{56C60217-148C-4DD2-A64B-41B768E3E591}" type="parTrans" cxnId="{FAA633D3-480D-447D-9CBB-18FFB28129B6}">
      <dgm:prSet/>
      <dgm:spPr/>
      <dgm:t>
        <a:bodyPr/>
        <a:lstStyle/>
        <a:p>
          <a:endParaRPr lang="en-US"/>
        </a:p>
      </dgm:t>
    </dgm:pt>
    <dgm:pt modelId="{9E9828C3-04B8-495C-A0D3-32EF68425C03}" type="sibTrans" cxnId="{FAA633D3-480D-447D-9CBB-18FFB28129B6}">
      <dgm:prSet/>
      <dgm:spPr/>
      <dgm:t>
        <a:bodyPr/>
        <a:lstStyle/>
        <a:p>
          <a:endParaRPr lang="en-US"/>
        </a:p>
      </dgm:t>
    </dgm:pt>
    <dgm:pt modelId="{1ABC0B21-3411-4B5B-BCF9-5DBE37BC4720}">
      <dgm:prSet phldrT="[Text]" custT="1"/>
      <dgm:spPr>
        <a:solidFill>
          <a:schemeClr val="accent2">
            <a:lumMod val="75000"/>
          </a:schemeClr>
        </a:solidFill>
      </dgm:spPr>
      <dgm:t>
        <a:bodyPr/>
        <a:lstStyle/>
        <a:p>
          <a:pPr algn="ctr"/>
          <a:r>
            <a:rPr lang="en-US" sz="1200" b="1" dirty="0"/>
            <a:t>Client</a:t>
          </a:r>
        </a:p>
        <a:p>
          <a:pPr algn="ctr"/>
          <a:r>
            <a:rPr lang="en-US" sz="1200" b="1" dirty="0"/>
            <a:t> thrives when</a:t>
          </a:r>
          <a:r>
            <a:rPr lang="en-US" sz="1200" dirty="0"/>
            <a:t>:</a:t>
          </a:r>
        </a:p>
        <a:p>
          <a:pPr algn="ctr"/>
          <a:endParaRPr lang="en-US" sz="1200" dirty="0"/>
        </a:p>
        <a:p>
          <a:pPr algn="ctr"/>
          <a:endParaRPr lang="en-US" sz="1200" dirty="0"/>
        </a:p>
        <a:p>
          <a:pPr algn="ctr"/>
          <a:endParaRPr lang="en-US" sz="1200" dirty="0"/>
        </a:p>
      </dgm:t>
    </dgm:pt>
    <dgm:pt modelId="{C22B1999-2ECD-4F85-97BC-88C8870474FC}" type="parTrans" cxnId="{FF37B1E3-4B92-4D9F-BF3E-C27286468860}">
      <dgm:prSet/>
      <dgm:spPr/>
      <dgm:t>
        <a:bodyPr/>
        <a:lstStyle/>
        <a:p>
          <a:endParaRPr lang="en-US"/>
        </a:p>
      </dgm:t>
    </dgm:pt>
    <dgm:pt modelId="{1213F78C-F863-41EB-980E-6B625D7D984E}" type="sibTrans" cxnId="{FF37B1E3-4B92-4D9F-BF3E-C27286468860}">
      <dgm:prSet/>
      <dgm:spPr/>
      <dgm:t>
        <a:bodyPr/>
        <a:lstStyle/>
        <a:p>
          <a:endParaRPr lang="en-US"/>
        </a:p>
      </dgm:t>
    </dgm:pt>
    <dgm:pt modelId="{FA624A08-4EA9-43A6-B6A7-4A7EFFDFA163}">
      <dgm:prSet phldrT="[Text]" custT="1"/>
      <dgm:spPr>
        <a:solidFill>
          <a:schemeClr val="accent1">
            <a:lumMod val="40000"/>
            <a:lumOff val="60000"/>
          </a:schemeClr>
        </a:solidFill>
      </dgm:spPr>
      <dgm:t>
        <a:bodyPr/>
        <a:lstStyle/>
        <a:p>
          <a:pPr algn="ctr"/>
          <a:r>
            <a:rPr lang="en-US" sz="1200" b="1" dirty="0">
              <a:solidFill>
                <a:schemeClr val="accent1">
                  <a:lumMod val="50000"/>
                </a:schemeClr>
              </a:solidFill>
              <a:latin typeface="+mj-lt"/>
            </a:rPr>
            <a:t>Client values:</a:t>
          </a:r>
        </a:p>
        <a:p>
          <a:pPr algn="ctr"/>
          <a:endParaRPr lang="en-US" sz="1200" b="1" dirty="0">
            <a:solidFill>
              <a:schemeClr val="accent1">
                <a:lumMod val="50000"/>
              </a:schemeClr>
            </a:solidFill>
            <a:latin typeface="+mj-lt"/>
          </a:endParaRPr>
        </a:p>
        <a:p>
          <a:pPr algn="ctr"/>
          <a:endParaRPr lang="en-US" sz="1200" b="1" dirty="0">
            <a:solidFill>
              <a:schemeClr val="accent1">
                <a:lumMod val="50000"/>
              </a:schemeClr>
            </a:solidFill>
            <a:latin typeface="+mj-lt"/>
          </a:endParaRPr>
        </a:p>
        <a:p>
          <a:pPr algn="ctr"/>
          <a:endParaRPr lang="en-US" sz="1200" b="1" dirty="0">
            <a:solidFill>
              <a:schemeClr val="accent1">
                <a:lumMod val="50000"/>
              </a:schemeClr>
            </a:solidFill>
            <a:latin typeface="+mj-lt"/>
          </a:endParaRPr>
        </a:p>
        <a:p>
          <a:pPr algn="ctr"/>
          <a:endParaRPr lang="en-US" sz="1200" b="1" dirty="0">
            <a:solidFill>
              <a:schemeClr val="accent1">
                <a:lumMod val="50000"/>
              </a:schemeClr>
            </a:solidFill>
            <a:latin typeface="+mj-lt"/>
          </a:endParaRPr>
        </a:p>
      </dgm:t>
    </dgm:pt>
    <dgm:pt modelId="{929690BA-89B0-4BA1-994E-16A5DEB95326}" type="parTrans" cxnId="{1479CD43-AA78-46A3-ACF4-4242D7AA4D57}">
      <dgm:prSet/>
      <dgm:spPr/>
      <dgm:t>
        <a:bodyPr/>
        <a:lstStyle/>
        <a:p>
          <a:endParaRPr lang="en-US"/>
        </a:p>
      </dgm:t>
    </dgm:pt>
    <dgm:pt modelId="{CA991108-C5AC-445B-BDB2-5779D3DBD16F}" type="sibTrans" cxnId="{1479CD43-AA78-46A3-ACF4-4242D7AA4D57}">
      <dgm:prSet/>
      <dgm:spPr/>
      <dgm:t>
        <a:bodyPr/>
        <a:lstStyle/>
        <a:p>
          <a:endParaRPr lang="en-US"/>
        </a:p>
      </dgm:t>
    </dgm:pt>
    <dgm:pt modelId="{192D12A0-5CD4-42C1-BD5F-47B0CC9CE911}" type="pres">
      <dgm:prSet presAssocID="{12305DCC-1EAC-42DD-9F9C-8383E7468089}" presName="Name0" presStyleCnt="0">
        <dgm:presLayoutVars>
          <dgm:chMax val="1"/>
          <dgm:dir/>
          <dgm:animLvl val="ctr"/>
          <dgm:resizeHandles val="exact"/>
        </dgm:presLayoutVars>
      </dgm:prSet>
      <dgm:spPr/>
    </dgm:pt>
    <dgm:pt modelId="{BD87FCD8-F356-460E-868F-AD45DF8D812A}" type="pres">
      <dgm:prSet presAssocID="{B6D4259B-AC03-4B68-A577-465304E31F0B}" presName="centerShape" presStyleLbl="node0" presStyleIdx="0" presStyleCnt="1" custScaleX="80402" custScaleY="75125" custLinFactNeighborX="56" custLinFactNeighborY="-2305"/>
      <dgm:spPr/>
    </dgm:pt>
    <dgm:pt modelId="{BBAFEC2F-6478-4DD0-A366-ABB0D406CAA2}" type="pres">
      <dgm:prSet presAssocID="{414945F1-C044-48BB-A950-83F6DD8604A1}" presName="node" presStyleLbl="node1" presStyleIdx="0" presStyleCnt="4" custScaleX="197581" custScaleY="180484" custRadScaleRad="106895" custRadScaleInc="-4919">
        <dgm:presLayoutVars>
          <dgm:bulletEnabled val="1"/>
        </dgm:presLayoutVars>
      </dgm:prSet>
      <dgm:spPr/>
    </dgm:pt>
    <dgm:pt modelId="{60EAE3F0-DA2E-44CC-A2B9-FFA02C2ECC76}" type="pres">
      <dgm:prSet presAssocID="{414945F1-C044-48BB-A950-83F6DD8604A1}" presName="dummy" presStyleCnt="0"/>
      <dgm:spPr/>
    </dgm:pt>
    <dgm:pt modelId="{5951962E-5029-4097-A448-7646F301D93D}" type="pres">
      <dgm:prSet presAssocID="{0419C79F-9DA1-4D4A-910F-B92206A75098}" presName="sibTrans" presStyleLbl="sibTrans2D1" presStyleIdx="0" presStyleCnt="4"/>
      <dgm:spPr/>
    </dgm:pt>
    <dgm:pt modelId="{B6597158-C173-41A4-80E0-A63DC7D7ABFD}" type="pres">
      <dgm:prSet presAssocID="{CC3538EF-5EFD-4016-8127-F397AFC10B6D}" presName="node" presStyleLbl="node1" presStyleIdx="1" presStyleCnt="4" custScaleX="205908" custScaleY="194943" custRadScaleRad="110246" custRadScaleInc="-12982">
        <dgm:presLayoutVars>
          <dgm:bulletEnabled val="1"/>
        </dgm:presLayoutVars>
      </dgm:prSet>
      <dgm:spPr/>
    </dgm:pt>
    <dgm:pt modelId="{E35A842B-B41D-4B23-98A2-A42CBC2A686C}" type="pres">
      <dgm:prSet presAssocID="{CC3538EF-5EFD-4016-8127-F397AFC10B6D}" presName="dummy" presStyleCnt="0"/>
      <dgm:spPr/>
    </dgm:pt>
    <dgm:pt modelId="{8C430FDC-B08F-4C34-BA5F-864B0084A904}" type="pres">
      <dgm:prSet presAssocID="{9E9828C3-04B8-495C-A0D3-32EF68425C03}" presName="sibTrans" presStyleLbl="sibTrans2D1" presStyleIdx="1" presStyleCnt="4"/>
      <dgm:spPr/>
    </dgm:pt>
    <dgm:pt modelId="{924B9FDC-1054-44C5-B572-07B4CB9B31B7}" type="pres">
      <dgm:prSet presAssocID="{1ABC0B21-3411-4B5B-BCF9-5DBE37BC4720}" presName="node" presStyleLbl="node1" presStyleIdx="2" presStyleCnt="4" custScaleX="184794" custScaleY="146498" custRadScaleRad="79987">
        <dgm:presLayoutVars>
          <dgm:bulletEnabled val="1"/>
        </dgm:presLayoutVars>
      </dgm:prSet>
      <dgm:spPr/>
    </dgm:pt>
    <dgm:pt modelId="{DE3FFF74-4D5E-4692-BE8B-67AD9B30B5D4}" type="pres">
      <dgm:prSet presAssocID="{1ABC0B21-3411-4B5B-BCF9-5DBE37BC4720}" presName="dummy" presStyleCnt="0"/>
      <dgm:spPr/>
    </dgm:pt>
    <dgm:pt modelId="{D5CDF239-B919-4D76-84F8-5A32A8C3F162}" type="pres">
      <dgm:prSet presAssocID="{1213F78C-F863-41EB-980E-6B625D7D984E}" presName="sibTrans" presStyleLbl="sibTrans2D1" presStyleIdx="2" presStyleCnt="4"/>
      <dgm:spPr/>
    </dgm:pt>
    <dgm:pt modelId="{3BA07FD6-EE63-45E0-8A44-A0619AF3CD54}" type="pres">
      <dgm:prSet presAssocID="{FA624A08-4EA9-43A6-B6A7-4A7EFFDFA163}" presName="node" presStyleLbl="node1" presStyleIdx="3" presStyleCnt="4" custScaleX="198761" custScaleY="183268" custRadScaleRad="105192" custRadScaleInc="-21298">
        <dgm:presLayoutVars>
          <dgm:bulletEnabled val="1"/>
        </dgm:presLayoutVars>
      </dgm:prSet>
      <dgm:spPr/>
    </dgm:pt>
    <dgm:pt modelId="{05A87276-24EC-4146-A9C3-23C31B4C5A2A}" type="pres">
      <dgm:prSet presAssocID="{FA624A08-4EA9-43A6-B6A7-4A7EFFDFA163}" presName="dummy" presStyleCnt="0"/>
      <dgm:spPr/>
    </dgm:pt>
    <dgm:pt modelId="{8807788B-095A-456D-963D-5A5D1738174B}" type="pres">
      <dgm:prSet presAssocID="{CA991108-C5AC-445B-BDB2-5779D3DBD16F}" presName="sibTrans" presStyleLbl="sibTrans2D1" presStyleIdx="3" presStyleCnt="4"/>
      <dgm:spPr/>
    </dgm:pt>
  </dgm:ptLst>
  <dgm:cxnLst>
    <dgm:cxn modelId="{EDE2D60E-952E-40B6-B81A-EE62F11F5091}" type="presOf" srcId="{414945F1-C044-48BB-A950-83F6DD8604A1}" destId="{BBAFEC2F-6478-4DD0-A366-ABB0D406CAA2}" srcOrd="0" destOrd="0" presId="urn:microsoft.com/office/officeart/2005/8/layout/radial6"/>
    <dgm:cxn modelId="{F640AB38-B1B5-49D7-9292-C9CF10769A0F}" type="presOf" srcId="{1ABC0B21-3411-4B5B-BCF9-5DBE37BC4720}" destId="{924B9FDC-1054-44C5-B572-07B4CB9B31B7}" srcOrd="0" destOrd="0" presId="urn:microsoft.com/office/officeart/2005/8/layout/radial6"/>
    <dgm:cxn modelId="{84C1B23E-DCE2-4BE2-A573-E5448DF77F9C}" type="presOf" srcId="{B6D4259B-AC03-4B68-A577-465304E31F0B}" destId="{BD87FCD8-F356-460E-868F-AD45DF8D812A}" srcOrd="0" destOrd="0" presId="urn:microsoft.com/office/officeart/2005/8/layout/radial6"/>
    <dgm:cxn modelId="{EA54E43E-C32E-47B1-932D-2F61603DE3CC}" type="presOf" srcId="{CA991108-C5AC-445B-BDB2-5779D3DBD16F}" destId="{8807788B-095A-456D-963D-5A5D1738174B}" srcOrd="0" destOrd="0" presId="urn:microsoft.com/office/officeart/2005/8/layout/radial6"/>
    <dgm:cxn modelId="{444EAC43-4E99-4019-82D6-296B87BF8F7D}" type="presOf" srcId="{9E9828C3-04B8-495C-A0D3-32EF68425C03}" destId="{8C430FDC-B08F-4C34-BA5F-864B0084A904}" srcOrd="0" destOrd="0" presId="urn:microsoft.com/office/officeart/2005/8/layout/radial6"/>
    <dgm:cxn modelId="{1479CD43-AA78-46A3-ACF4-4242D7AA4D57}" srcId="{B6D4259B-AC03-4B68-A577-465304E31F0B}" destId="{FA624A08-4EA9-43A6-B6A7-4A7EFFDFA163}" srcOrd="3" destOrd="0" parTransId="{929690BA-89B0-4BA1-994E-16A5DEB95326}" sibTransId="{CA991108-C5AC-445B-BDB2-5779D3DBD16F}"/>
    <dgm:cxn modelId="{37F42F50-07E7-48A7-890D-35026323A279}" type="presOf" srcId="{FA624A08-4EA9-43A6-B6A7-4A7EFFDFA163}" destId="{3BA07FD6-EE63-45E0-8A44-A0619AF3CD54}" srcOrd="0" destOrd="0" presId="urn:microsoft.com/office/officeart/2005/8/layout/radial6"/>
    <dgm:cxn modelId="{2D971B8C-DD0A-45BA-8EB4-21A511E8D054}" srcId="{12305DCC-1EAC-42DD-9F9C-8383E7468089}" destId="{B6D4259B-AC03-4B68-A577-465304E31F0B}" srcOrd="0" destOrd="0" parTransId="{DFF1E1CF-A568-427A-A502-CADF13142855}" sibTransId="{37CF5D9D-EF16-4C7D-8E59-6CE3C501C978}"/>
    <dgm:cxn modelId="{29FCF397-4FED-4476-952B-93AB9B95F5AA}" type="presOf" srcId="{12305DCC-1EAC-42DD-9F9C-8383E7468089}" destId="{192D12A0-5CD4-42C1-BD5F-47B0CC9CE911}" srcOrd="0" destOrd="0" presId="urn:microsoft.com/office/officeart/2005/8/layout/radial6"/>
    <dgm:cxn modelId="{177527AF-6B38-424C-B5C8-8F23F95231A8}" srcId="{B6D4259B-AC03-4B68-A577-465304E31F0B}" destId="{414945F1-C044-48BB-A950-83F6DD8604A1}" srcOrd="0" destOrd="0" parTransId="{02E708FA-586C-48B4-804F-5622412A7F3C}" sibTransId="{0419C79F-9DA1-4D4A-910F-B92206A75098}"/>
    <dgm:cxn modelId="{EDCC3CB2-77C1-4D2C-928F-EA021EBEC27A}" type="presOf" srcId="{1213F78C-F863-41EB-980E-6B625D7D984E}" destId="{D5CDF239-B919-4D76-84F8-5A32A8C3F162}" srcOrd="0" destOrd="0" presId="urn:microsoft.com/office/officeart/2005/8/layout/radial6"/>
    <dgm:cxn modelId="{FAA633D3-480D-447D-9CBB-18FFB28129B6}" srcId="{B6D4259B-AC03-4B68-A577-465304E31F0B}" destId="{CC3538EF-5EFD-4016-8127-F397AFC10B6D}" srcOrd="1" destOrd="0" parTransId="{56C60217-148C-4DD2-A64B-41B768E3E591}" sibTransId="{9E9828C3-04B8-495C-A0D3-32EF68425C03}"/>
    <dgm:cxn modelId="{FF37B1E3-4B92-4D9F-BF3E-C27286468860}" srcId="{B6D4259B-AC03-4B68-A577-465304E31F0B}" destId="{1ABC0B21-3411-4B5B-BCF9-5DBE37BC4720}" srcOrd="2" destOrd="0" parTransId="{C22B1999-2ECD-4F85-97BC-88C8870474FC}" sibTransId="{1213F78C-F863-41EB-980E-6B625D7D984E}"/>
    <dgm:cxn modelId="{186CD4E7-7A68-4D01-B7B8-F001F7C7747F}" type="presOf" srcId="{CC3538EF-5EFD-4016-8127-F397AFC10B6D}" destId="{B6597158-C173-41A4-80E0-A63DC7D7ABFD}" srcOrd="0" destOrd="0" presId="urn:microsoft.com/office/officeart/2005/8/layout/radial6"/>
    <dgm:cxn modelId="{BDDABAED-CB0D-41F6-82F8-BF41787FE310}" type="presOf" srcId="{0419C79F-9DA1-4D4A-910F-B92206A75098}" destId="{5951962E-5029-4097-A448-7646F301D93D}" srcOrd="0" destOrd="0" presId="urn:microsoft.com/office/officeart/2005/8/layout/radial6"/>
    <dgm:cxn modelId="{2FAB7029-4109-4F4C-B2F4-0280143841C9}" type="presParOf" srcId="{192D12A0-5CD4-42C1-BD5F-47B0CC9CE911}" destId="{BD87FCD8-F356-460E-868F-AD45DF8D812A}" srcOrd="0" destOrd="0" presId="urn:microsoft.com/office/officeart/2005/8/layout/radial6"/>
    <dgm:cxn modelId="{364595EA-3391-4E9F-A7FE-F241CBB62ECF}" type="presParOf" srcId="{192D12A0-5CD4-42C1-BD5F-47B0CC9CE911}" destId="{BBAFEC2F-6478-4DD0-A366-ABB0D406CAA2}" srcOrd="1" destOrd="0" presId="urn:microsoft.com/office/officeart/2005/8/layout/radial6"/>
    <dgm:cxn modelId="{17D0271A-4B00-46C0-BB3D-C18645B91CEB}" type="presParOf" srcId="{192D12A0-5CD4-42C1-BD5F-47B0CC9CE911}" destId="{60EAE3F0-DA2E-44CC-A2B9-FFA02C2ECC76}" srcOrd="2" destOrd="0" presId="urn:microsoft.com/office/officeart/2005/8/layout/radial6"/>
    <dgm:cxn modelId="{6C78AE7B-30A5-421F-B041-649035330D6E}" type="presParOf" srcId="{192D12A0-5CD4-42C1-BD5F-47B0CC9CE911}" destId="{5951962E-5029-4097-A448-7646F301D93D}" srcOrd="3" destOrd="0" presId="urn:microsoft.com/office/officeart/2005/8/layout/radial6"/>
    <dgm:cxn modelId="{B167617E-8198-4ED1-8FE1-2A0BF9AEF503}" type="presParOf" srcId="{192D12A0-5CD4-42C1-BD5F-47B0CC9CE911}" destId="{B6597158-C173-41A4-80E0-A63DC7D7ABFD}" srcOrd="4" destOrd="0" presId="urn:microsoft.com/office/officeart/2005/8/layout/radial6"/>
    <dgm:cxn modelId="{14FB6E08-7605-4EB5-BF98-51A1AD01BCE5}" type="presParOf" srcId="{192D12A0-5CD4-42C1-BD5F-47B0CC9CE911}" destId="{E35A842B-B41D-4B23-98A2-A42CBC2A686C}" srcOrd="5" destOrd="0" presId="urn:microsoft.com/office/officeart/2005/8/layout/radial6"/>
    <dgm:cxn modelId="{A8815E36-34ED-4A0A-BC9A-6840B3E9A3D1}" type="presParOf" srcId="{192D12A0-5CD4-42C1-BD5F-47B0CC9CE911}" destId="{8C430FDC-B08F-4C34-BA5F-864B0084A904}" srcOrd="6" destOrd="0" presId="urn:microsoft.com/office/officeart/2005/8/layout/radial6"/>
    <dgm:cxn modelId="{28E9B258-D9CA-4DCA-A0FF-3F6F198EDE8E}" type="presParOf" srcId="{192D12A0-5CD4-42C1-BD5F-47B0CC9CE911}" destId="{924B9FDC-1054-44C5-B572-07B4CB9B31B7}" srcOrd="7" destOrd="0" presId="urn:microsoft.com/office/officeart/2005/8/layout/radial6"/>
    <dgm:cxn modelId="{F76E9A19-A2B1-414C-B598-D37D64C800C6}" type="presParOf" srcId="{192D12A0-5CD4-42C1-BD5F-47B0CC9CE911}" destId="{DE3FFF74-4D5E-4692-BE8B-67AD9B30B5D4}" srcOrd="8" destOrd="0" presId="urn:microsoft.com/office/officeart/2005/8/layout/radial6"/>
    <dgm:cxn modelId="{E3FD8760-5C7F-455E-AC06-49E7BEECBCBA}" type="presParOf" srcId="{192D12A0-5CD4-42C1-BD5F-47B0CC9CE911}" destId="{D5CDF239-B919-4D76-84F8-5A32A8C3F162}" srcOrd="9" destOrd="0" presId="urn:microsoft.com/office/officeart/2005/8/layout/radial6"/>
    <dgm:cxn modelId="{CC09F472-C8FE-42AC-8ABC-8FF20F2C4D18}" type="presParOf" srcId="{192D12A0-5CD4-42C1-BD5F-47B0CC9CE911}" destId="{3BA07FD6-EE63-45E0-8A44-A0619AF3CD54}" srcOrd="10" destOrd="0" presId="urn:microsoft.com/office/officeart/2005/8/layout/radial6"/>
    <dgm:cxn modelId="{8F5D8961-E6B8-4809-AADB-5DA035B52001}" type="presParOf" srcId="{192D12A0-5CD4-42C1-BD5F-47B0CC9CE911}" destId="{05A87276-24EC-4146-A9C3-23C31B4C5A2A}" srcOrd="11" destOrd="0" presId="urn:microsoft.com/office/officeart/2005/8/layout/radial6"/>
    <dgm:cxn modelId="{8FA9F488-D21D-4233-B67F-9288CEAC2483}" type="presParOf" srcId="{192D12A0-5CD4-42C1-BD5F-47B0CC9CE911}" destId="{8807788B-095A-456D-963D-5A5D1738174B}"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7788B-095A-456D-963D-5A5D1738174B}">
      <dsp:nvSpPr>
        <dsp:cNvPr id="0" name=""/>
        <dsp:cNvSpPr/>
      </dsp:nvSpPr>
      <dsp:spPr>
        <a:xfrm>
          <a:off x="1387455" y="554412"/>
          <a:ext cx="3125428" cy="3125428"/>
        </a:xfrm>
        <a:prstGeom prst="blockArc">
          <a:avLst>
            <a:gd name="adj1" fmla="val 10395580"/>
            <a:gd name="adj2" fmla="val 16285159"/>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CDF239-B919-4D76-84F8-5A32A8C3F162}">
      <dsp:nvSpPr>
        <dsp:cNvPr id="0" name=""/>
        <dsp:cNvSpPr/>
      </dsp:nvSpPr>
      <dsp:spPr>
        <a:xfrm>
          <a:off x="1321497" y="256370"/>
          <a:ext cx="3125428" cy="3125428"/>
        </a:xfrm>
        <a:prstGeom prst="blockArc">
          <a:avLst>
            <a:gd name="adj1" fmla="val 5071165"/>
            <a:gd name="adj2" fmla="val 9706962"/>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430FDC-B08F-4C34-BA5F-864B0084A904}">
      <dsp:nvSpPr>
        <dsp:cNvPr id="0" name=""/>
        <dsp:cNvSpPr/>
      </dsp:nvSpPr>
      <dsp:spPr>
        <a:xfrm>
          <a:off x="1630737" y="258169"/>
          <a:ext cx="3125428" cy="3125428"/>
        </a:xfrm>
        <a:prstGeom prst="blockArc">
          <a:avLst>
            <a:gd name="adj1" fmla="val 411795"/>
            <a:gd name="adj2" fmla="val 5768821"/>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51962E-5029-4097-A448-7646F301D93D}">
      <dsp:nvSpPr>
        <dsp:cNvPr id="0" name=""/>
        <dsp:cNvSpPr/>
      </dsp:nvSpPr>
      <dsp:spPr>
        <a:xfrm>
          <a:off x="1623171" y="541996"/>
          <a:ext cx="3125428" cy="3125428"/>
        </a:xfrm>
        <a:prstGeom prst="blockArc">
          <a:avLst>
            <a:gd name="adj1" fmla="val 15753030"/>
            <a:gd name="adj2" fmla="val 21371428"/>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87FCD8-F356-460E-868F-AD45DF8D812A}">
      <dsp:nvSpPr>
        <dsp:cNvPr id="0" name=""/>
        <dsp:cNvSpPr/>
      </dsp:nvSpPr>
      <dsp:spPr>
        <a:xfrm>
          <a:off x="2453149" y="1506638"/>
          <a:ext cx="1157119" cy="10811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mj-lt"/>
            </a:rPr>
            <a:t>Sheri</a:t>
          </a:r>
        </a:p>
      </dsp:txBody>
      <dsp:txXfrm>
        <a:off x="2622605" y="1664972"/>
        <a:ext cx="818207" cy="764506"/>
      </dsp:txXfrm>
    </dsp:sp>
    <dsp:sp modelId="{BBAFEC2F-6478-4DD0-A366-ABB0D406CAA2}">
      <dsp:nvSpPr>
        <dsp:cNvPr id="0" name=""/>
        <dsp:cNvSpPr/>
      </dsp:nvSpPr>
      <dsp:spPr>
        <a:xfrm>
          <a:off x="1992746" y="-317965"/>
          <a:ext cx="1990465" cy="1818227"/>
        </a:xfrm>
        <a:prstGeom prst="ellipse">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accent5">
                  <a:lumMod val="50000"/>
                </a:schemeClr>
              </a:solidFill>
              <a:latin typeface="+mj-lt"/>
            </a:rPr>
            <a:t>Sheri is: </a:t>
          </a:r>
        </a:p>
        <a:p>
          <a:pPr marL="0" lvl="0" indent="0" algn="ctr" defTabSz="533400">
            <a:lnSpc>
              <a:spcPct val="90000"/>
            </a:lnSpc>
            <a:spcBef>
              <a:spcPct val="0"/>
            </a:spcBef>
            <a:spcAft>
              <a:spcPct val="35000"/>
            </a:spcAft>
            <a:buNone/>
          </a:pPr>
          <a:r>
            <a:rPr lang="en-US" sz="1200" b="0" kern="1200" dirty="0">
              <a:solidFill>
                <a:schemeClr val="accent5">
                  <a:lumMod val="50000"/>
                </a:schemeClr>
              </a:solidFill>
              <a:latin typeface="+mj-lt"/>
            </a:rPr>
            <a:t>17 years old; kind and polite with staff who know her</a:t>
          </a:r>
        </a:p>
      </dsp:txBody>
      <dsp:txXfrm>
        <a:off x="2284243" y="-51692"/>
        <a:ext cx="1407471" cy="1285681"/>
      </dsp:txXfrm>
    </dsp:sp>
    <dsp:sp modelId="{B6597158-C173-41A4-80E0-A63DC7D7ABFD}">
      <dsp:nvSpPr>
        <dsp:cNvPr id="0" name=""/>
        <dsp:cNvSpPr/>
      </dsp:nvSpPr>
      <dsp:spPr>
        <a:xfrm>
          <a:off x="3671784" y="1021349"/>
          <a:ext cx="2074353" cy="1963890"/>
        </a:xfrm>
        <a:prstGeom prst="ellips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accent1">
                  <a:lumMod val="50000"/>
                </a:schemeClr>
              </a:solidFill>
              <a:latin typeface="+mj-lt"/>
            </a:rPr>
            <a:t>Sheri has: </a:t>
          </a:r>
        </a:p>
        <a:p>
          <a:pPr marL="0" lvl="0" indent="0" algn="ctr" defTabSz="488950">
            <a:lnSpc>
              <a:spcPct val="90000"/>
            </a:lnSpc>
            <a:spcBef>
              <a:spcPct val="0"/>
            </a:spcBef>
            <a:spcAft>
              <a:spcPct val="35000"/>
            </a:spcAft>
            <a:buNone/>
          </a:pPr>
          <a:r>
            <a:rPr lang="en-US" sz="1100" b="0" kern="1200" dirty="0">
              <a:solidFill>
                <a:schemeClr val="accent1">
                  <a:lumMod val="50000"/>
                </a:schemeClr>
              </a:solidFill>
              <a:latin typeface="+mj-lt"/>
            </a:rPr>
            <a:t>Insulin-dependent diabetes; been divorced;  been deprived of family contact for many years</a:t>
          </a:r>
        </a:p>
      </dsp:txBody>
      <dsp:txXfrm>
        <a:off x="3975566" y="1308954"/>
        <a:ext cx="1466789" cy="1388680"/>
      </dsp:txXfrm>
    </dsp:sp>
    <dsp:sp modelId="{924B9FDC-1054-44C5-B572-07B4CB9B31B7}">
      <dsp:nvSpPr>
        <dsp:cNvPr id="0" name=""/>
        <dsp:cNvSpPr/>
      </dsp:nvSpPr>
      <dsp:spPr>
        <a:xfrm>
          <a:off x="2099176" y="2600631"/>
          <a:ext cx="1861647" cy="1475846"/>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Sheri thrives when</a:t>
          </a:r>
          <a:r>
            <a:rPr lang="en-US" sz="1200" kern="1200" dirty="0"/>
            <a:t>:</a:t>
          </a:r>
        </a:p>
        <a:p>
          <a:pPr marL="0" lvl="0" indent="0" algn="ctr" defTabSz="533400">
            <a:lnSpc>
              <a:spcPct val="90000"/>
            </a:lnSpc>
            <a:spcBef>
              <a:spcPct val="0"/>
            </a:spcBef>
            <a:spcAft>
              <a:spcPct val="35000"/>
            </a:spcAft>
            <a:buNone/>
          </a:pPr>
          <a:r>
            <a:rPr lang="en-US" sz="1200" kern="1200" dirty="0"/>
            <a:t>She is doing something to keep her mind sharp; people help by giving her choices and autonomy</a:t>
          </a:r>
        </a:p>
      </dsp:txBody>
      <dsp:txXfrm>
        <a:off x="2371808" y="2816764"/>
        <a:ext cx="1316383" cy="1043580"/>
      </dsp:txXfrm>
    </dsp:sp>
    <dsp:sp modelId="{3BA07FD6-EE63-45E0-8A44-A0619AF3CD54}">
      <dsp:nvSpPr>
        <dsp:cNvPr id="0" name=""/>
        <dsp:cNvSpPr/>
      </dsp:nvSpPr>
      <dsp:spPr>
        <a:xfrm>
          <a:off x="433096" y="1373148"/>
          <a:ext cx="2002353" cy="1846274"/>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accent1">
                  <a:lumMod val="50000"/>
                </a:schemeClr>
              </a:solidFill>
              <a:latin typeface="+mj-lt"/>
            </a:rPr>
            <a:t>Sheri values:</a:t>
          </a:r>
        </a:p>
        <a:p>
          <a:pPr marL="0" lvl="0" indent="0" algn="ctr" defTabSz="533400">
            <a:lnSpc>
              <a:spcPct val="90000"/>
            </a:lnSpc>
            <a:spcBef>
              <a:spcPct val="0"/>
            </a:spcBef>
            <a:spcAft>
              <a:spcPct val="35000"/>
            </a:spcAft>
            <a:buNone/>
          </a:pPr>
          <a:r>
            <a:rPr lang="en-US" sz="1200" b="0" kern="1200" dirty="0">
              <a:solidFill>
                <a:schemeClr val="accent1">
                  <a:lumMod val="50000"/>
                </a:schemeClr>
              </a:solidFill>
              <a:latin typeface="+mj-lt"/>
            </a:rPr>
            <a:t>Taking care of herself; her privacy; having relationships, friends and family members; art, music and beautiful things</a:t>
          </a:r>
        </a:p>
      </dsp:txBody>
      <dsp:txXfrm>
        <a:off x="726334" y="1643529"/>
        <a:ext cx="1415877" cy="13055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7788B-095A-456D-963D-5A5D1738174B}">
      <dsp:nvSpPr>
        <dsp:cNvPr id="0" name=""/>
        <dsp:cNvSpPr/>
      </dsp:nvSpPr>
      <dsp:spPr>
        <a:xfrm>
          <a:off x="1387455" y="554412"/>
          <a:ext cx="3125428" cy="3125428"/>
        </a:xfrm>
        <a:prstGeom prst="blockArc">
          <a:avLst>
            <a:gd name="adj1" fmla="val 10395580"/>
            <a:gd name="adj2" fmla="val 16285159"/>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CDF239-B919-4D76-84F8-5A32A8C3F162}">
      <dsp:nvSpPr>
        <dsp:cNvPr id="0" name=""/>
        <dsp:cNvSpPr/>
      </dsp:nvSpPr>
      <dsp:spPr>
        <a:xfrm>
          <a:off x="1321497" y="256370"/>
          <a:ext cx="3125428" cy="3125428"/>
        </a:xfrm>
        <a:prstGeom prst="blockArc">
          <a:avLst>
            <a:gd name="adj1" fmla="val 5071165"/>
            <a:gd name="adj2" fmla="val 9706962"/>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430FDC-B08F-4C34-BA5F-864B0084A904}">
      <dsp:nvSpPr>
        <dsp:cNvPr id="0" name=""/>
        <dsp:cNvSpPr/>
      </dsp:nvSpPr>
      <dsp:spPr>
        <a:xfrm>
          <a:off x="1630737" y="258169"/>
          <a:ext cx="3125428" cy="3125428"/>
        </a:xfrm>
        <a:prstGeom prst="blockArc">
          <a:avLst>
            <a:gd name="adj1" fmla="val 411795"/>
            <a:gd name="adj2" fmla="val 5768821"/>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51962E-5029-4097-A448-7646F301D93D}">
      <dsp:nvSpPr>
        <dsp:cNvPr id="0" name=""/>
        <dsp:cNvSpPr/>
      </dsp:nvSpPr>
      <dsp:spPr>
        <a:xfrm>
          <a:off x="1623171" y="541996"/>
          <a:ext cx="3125428" cy="3125428"/>
        </a:xfrm>
        <a:prstGeom prst="blockArc">
          <a:avLst>
            <a:gd name="adj1" fmla="val 15753030"/>
            <a:gd name="adj2" fmla="val 21371428"/>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87FCD8-F356-460E-868F-AD45DF8D812A}">
      <dsp:nvSpPr>
        <dsp:cNvPr id="0" name=""/>
        <dsp:cNvSpPr/>
      </dsp:nvSpPr>
      <dsp:spPr>
        <a:xfrm>
          <a:off x="2453149" y="1506638"/>
          <a:ext cx="1157119" cy="10811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mj-lt"/>
            </a:rPr>
            <a:t>Client (pic or name)</a:t>
          </a:r>
        </a:p>
      </dsp:txBody>
      <dsp:txXfrm>
        <a:off x="2622605" y="1664972"/>
        <a:ext cx="818207" cy="764506"/>
      </dsp:txXfrm>
    </dsp:sp>
    <dsp:sp modelId="{BBAFEC2F-6478-4DD0-A366-ABB0D406CAA2}">
      <dsp:nvSpPr>
        <dsp:cNvPr id="0" name=""/>
        <dsp:cNvSpPr/>
      </dsp:nvSpPr>
      <dsp:spPr>
        <a:xfrm>
          <a:off x="1992746" y="-317965"/>
          <a:ext cx="1990465" cy="1818227"/>
        </a:xfrm>
        <a:prstGeom prst="ellipse">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accent5">
                  <a:lumMod val="50000"/>
                </a:schemeClr>
              </a:solidFill>
              <a:latin typeface="+mj-lt"/>
            </a:rPr>
            <a:t>Client is: </a:t>
          </a:r>
        </a:p>
        <a:p>
          <a:pPr marL="0" lvl="0" indent="0" algn="ctr" defTabSz="533400">
            <a:lnSpc>
              <a:spcPct val="90000"/>
            </a:lnSpc>
            <a:spcBef>
              <a:spcPct val="0"/>
            </a:spcBef>
            <a:spcAft>
              <a:spcPct val="35000"/>
            </a:spcAft>
            <a:buNone/>
          </a:pPr>
          <a:endParaRPr lang="en-US" sz="1200" b="1" kern="1200" dirty="0">
            <a:solidFill>
              <a:schemeClr val="accent5">
                <a:lumMod val="50000"/>
              </a:schemeClr>
            </a:solidFill>
            <a:latin typeface="+mj-lt"/>
          </a:endParaRPr>
        </a:p>
        <a:p>
          <a:pPr marL="0" lvl="0" indent="0" algn="ctr" defTabSz="533400">
            <a:lnSpc>
              <a:spcPct val="90000"/>
            </a:lnSpc>
            <a:spcBef>
              <a:spcPct val="0"/>
            </a:spcBef>
            <a:spcAft>
              <a:spcPct val="35000"/>
            </a:spcAft>
            <a:buNone/>
          </a:pPr>
          <a:endParaRPr lang="en-US" sz="1200" b="1" kern="1200" dirty="0">
            <a:solidFill>
              <a:schemeClr val="accent5">
                <a:lumMod val="50000"/>
              </a:schemeClr>
            </a:solidFill>
            <a:latin typeface="+mj-lt"/>
          </a:endParaRPr>
        </a:p>
        <a:p>
          <a:pPr marL="0" lvl="0" indent="0" algn="ctr" defTabSz="533400">
            <a:lnSpc>
              <a:spcPct val="90000"/>
            </a:lnSpc>
            <a:spcBef>
              <a:spcPct val="0"/>
            </a:spcBef>
            <a:spcAft>
              <a:spcPct val="35000"/>
            </a:spcAft>
            <a:buNone/>
          </a:pPr>
          <a:endParaRPr lang="en-US" sz="1200" b="1" kern="1200" dirty="0">
            <a:solidFill>
              <a:schemeClr val="accent5">
                <a:lumMod val="50000"/>
              </a:schemeClr>
            </a:solidFill>
            <a:latin typeface="+mj-lt"/>
          </a:endParaRPr>
        </a:p>
        <a:p>
          <a:pPr marL="0" lvl="0" indent="0" algn="ctr" defTabSz="533400">
            <a:lnSpc>
              <a:spcPct val="90000"/>
            </a:lnSpc>
            <a:spcBef>
              <a:spcPct val="0"/>
            </a:spcBef>
            <a:spcAft>
              <a:spcPct val="35000"/>
            </a:spcAft>
            <a:buNone/>
          </a:pPr>
          <a:endParaRPr lang="en-US" sz="1200" b="1" kern="1200" dirty="0">
            <a:solidFill>
              <a:schemeClr val="accent5">
                <a:lumMod val="50000"/>
              </a:schemeClr>
            </a:solidFill>
            <a:latin typeface="+mj-lt"/>
          </a:endParaRPr>
        </a:p>
      </dsp:txBody>
      <dsp:txXfrm>
        <a:off x="2284243" y="-51692"/>
        <a:ext cx="1407471" cy="1285681"/>
      </dsp:txXfrm>
    </dsp:sp>
    <dsp:sp modelId="{B6597158-C173-41A4-80E0-A63DC7D7ABFD}">
      <dsp:nvSpPr>
        <dsp:cNvPr id="0" name=""/>
        <dsp:cNvSpPr/>
      </dsp:nvSpPr>
      <dsp:spPr>
        <a:xfrm>
          <a:off x="3671784" y="1021349"/>
          <a:ext cx="2074353" cy="1963890"/>
        </a:xfrm>
        <a:prstGeom prst="ellips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accent1">
                  <a:lumMod val="50000"/>
                </a:schemeClr>
              </a:solidFill>
              <a:latin typeface="+mj-lt"/>
            </a:rPr>
            <a:t>Client has: </a:t>
          </a:r>
        </a:p>
        <a:p>
          <a:pPr marL="0" lvl="0" indent="0" algn="ctr" defTabSz="488950">
            <a:lnSpc>
              <a:spcPct val="90000"/>
            </a:lnSpc>
            <a:spcBef>
              <a:spcPct val="0"/>
            </a:spcBef>
            <a:spcAft>
              <a:spcPct val="35000"/>
            </a:spcAft>
            <a:buNone/>
          </a:pPr>
          <a:endParaRPr lang="en-US" sz="1100" b="1" kern="1200" dirty="0">
            <a:solidFill>
              <a:schemeClr val="accent1">
                <a:lumMod val="50000"/>
              </a:schemeClr>
            </a:solidFill>
            <a:latin typeface="+mj-lt"/>
          </a:endParaRPr>
        </a:p>
        <a:p>
          <a:pPr marL="0" lvl="0" indent="0" algn="ctr" defTabSz="488950">
            <a:lnSpc>
              <a:spcPct val="90000"/>
            </a:lnSpc>
            <a:spcBef>
              <a:spcPct val="0"/>
            </a:spcBef>
            <a:spcAft>
              <a:spcPct val="35000"/>
            </a:spcAft>
            <a:buNone/>
          </a:pPr>
          <a:endParaRPr lang="en-US" sz="1100" b="1" kern="1200" dirty="0">
            <a:solidFill>
              <a:schemeClr val="accent1">
                <a:lumMod val="50000"/>
              </a:schemeClr>
            </a:solidFill>
            <a:latin typeface="+mj-lt"/>
          </a:endParaRPr>
        </a:p>
        <a:p>
          <a:pPr marL="0" lvl="0" indent="0" algn="ctr" defTabSz="488950">
            <a:lnSpc>
              <a:spcPct val="90000"/>
            </a:lnSpc>
            <a:spcBef>
              <a:spcPct val="0"/>
            </a:spcBef>
            <a:spcAft>
              <a:spcPct val="35000"/>
            </a:spcAft>
            <a:buNone/>
          </a:pPr>
          <a:endParaRPr lang="en-US" sz="1100" b="1" kern="1200" dirty="0">
            <a:solidFill>
              <a:schemeClr val="accent1">
                <a:lumMod val="50000"/>
              </a:schemeClr>
            </a:solidFill>
            <a:latin typeface="+mj-lt"/>
          </a:endParaRPr>
        </a:p>
        <a:p>
          <a:pPr marL="0" lvl="0" indent="0" algn="ctr" defTabSz="488950">
            <a:lnSpc>
              <a:spcPct val="90000"/>
            </a:lnSpc>
            <a:spcBef>
              <a:spcPct val="0"/>
            </a:spcBef>
            <a:spcAft>
              <a:spcPct val="35000"/>
            </a:spcAft>
            <a:buNone/>
          </a:pPr>
          <a:endParaRPr lang="en-US" sz="1100" b="1" kern="1200" dirty="0">
            <a:solidFill>
              <a:schemeClr val="accent1">
                <a:lumMod val="50000"/>
              </a:schemeClr>
            </a:solidFill>
            <a:latin typeface="+mj-lt"/>
          </a:endParaRPr>
        </a:p>
        <a:p>
          <a:pPr marL="0" lvl="0" indent="0" algn="ctr" defTabSz="488950">
            <a:lnSpc>
              <a:spcPct val="90000"/>
            </a:lnSpc>
            <a:spcBef>
              <a:spcPct val="0"/>
            </a:spcBef>
            <a:spcAft>
              <a:spcPct val="35000"/>
            </a:spcAft>
            <a:buNone/>
          </a:pPr>
          <a:endParaRPr lang="en-US" sz="1100" b="1" kern="1200" dirty="0">
            <a:solidFill>
              <a:schemeClr val="accent1">
                <a:lumMod val="50000"/>
              </a:schemeClr>
            </a:solidFill>
            <a:latin typeface="+mj-lt"/>
          </a:endParaRPr>
        </a:p>
      </dsp:txBody>
      <dsp:txXfrm>
        <a:off x="3975566" y="1308954"/>
        <a:ext cx="1466789" cy="1388680"/>
      </dsp:txXfrm>
    </dsp:sp>
    <dsp:sp modelId="{924B9FDC-1054-44C5-B572-07B4CB9B31B7}">
      <dsp:nvSpPr>
        <dsp:cNvPr id="0" name=""/>
        <dsp:cNvSpPr/>
      </dsp:nvSpPr>
      <dsp:spPr>
        <a:xfrm>
          <a:off x="2099176" y="2600631"/>
          <a:ext cx="1861647" cy="1475846"/>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Client</a:t>
          </a:r>
        </a:p>
        <a:p>
          <a:pPr marL="0" lvl="0" indent="0" algn="ctr" defTabSz="533400">
            <a:lnSpc>
              <a:spcPct val="90000"/>
            </a:lnSpc>
            <a:spcBef>
              <a:spcPct val="0"/>
            </a:spcBef>
            <a:spcAft>
              <a:spcPct val="35000"/>
            </a:spcAft>
            <a:buNone/>
          </a:pPr>
          <a:r>
            <a:rPr lang="en-US" sz="1200" b="1" kern="1200" dirty="0"/>
            <a:t> thrives when</a:t>
          </a:r>
          <a:r>
            <a:rPr lang="en-US" sz="1200" kern="1200" dirty="0"/>
            <a:t>:</a:t>
          </a:r>
        </a:p>
        <a:p>
          <a:pPr marL="0" lvl="0" indent="0" algn="ctr" defTabSz="533400">
            <a:lnSpc>
              <a:spcPct val="90000"/>
            </a:lnSpc>
            <a:spcBef>
              <a:spcPct val="0"/>
            </a:spcBef>
            <a:spcAft>
              <a:spcPct val="35000"/>
            </a:spcAft>
            <a:buNone/>
          </a:pPr>
          <a:endParaRPr lang="en-US" sz="1200" kern="1200" dirty="0"/>
        </a:p>
        <a:p>
          <a:pPr marL="0" lvl="0" indent="0" algn="ctr" defTabSz="533400">
            <a:lnSpc>
              <a:spcPct val="90000"/>
            </a:lnSpc>
            <a:spcBef>
              <a:spcPct val="0"/>
            </a:spcBef>
            <a:spcAft>
              <a:spcPct val="35000"/>
            </a:spcAft>
            <a:buNone/>
          </a:pPr>
          <a:endParaRPr lang="en-US" sz="1200" kern="1200" dirty="0"/>
        </a:p>
        <a:p>
          <a:pPr marL="0" lvl="0" indent="0" algn="ctr" defTabSz="533400">
            <a:lnSpc>
              <a:spcPct val="90000"/>
            </a:lnSpc>
            <a:spcBef>
              <a:spcPct val="0"/>
            </a:spcBef>
            <a:spcAft>
              <a:spcPct val="35000"/>
            </a:spcAft>
            <a:buNone/>
          </a:pPr>
          <a:endParaRPr lang="en-US" sz="1200" kern="1200" dirty="0"/>
        </a:p>
      </dsp:txBody>
      <dsp:txXfrm>
        <a:off x="2371808" y="2816764"/>
        <a:ext cx="1316383" cy="1043580"/>
      </dsp:txXfrm>
    </dsp:sp>
    <dsp:sp modelId="{3BA07FD6-EE63-45E0-8A44-A0619AF3CD54}">
      <dsp:nvSpPr>
        <dsp:cNvPr id="0" name=""/>
        <dsp:cNvSpPr/>
      </dsp:nvSpPr>
      <dsp:spPr>
        <a:xfrm>
          <a:off x="433096" y="1373148"/>
          <a:ext cx="2002353" cy="1846274"/>
        </a:xfrm>
        <a:prstGeom prst="ellips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accent1">
                  <a:lumMod val="50000"/>
                </a:schemeClr>
              </a:solidFill>
              <a:latin typeface="+mj-lt"/>
            </a:rPr>
            <a:t>Client values:</a:t>
          </a:r>
        </a:p>
        <a:p>
          <a:pPr marL="0" lvl="0" indent="0" algn="ctr" defTabSz="533400">
            <a:lnSpc>
              <a:spcPct val="90000"/>
            </a:lnSpc>
            <a:spcBef>
              <a:spcPct val="0"/>
            </a:spcBef>
            <a:spcAft>
              <a:spcPct val="35000"/>
            </a:spcAft>
            <a:buNone/>
          </a:pPr>
          <a:endParaRPr lang="en-US" sz="1200" b="1" kern="1200" dirty="0">
            <a:solidFill>
              <a:schemeClr val="accent1">
                <a:lumMod val="50000"/>
              </a:schemeClr>
            </a:solidFill>
            <a:latin typeface="+mj-lt"/>
          </a:endParaRPr>
        </a:p>
        <a:p>
          <a:pPr marL="0" lvl="0" indent="0" algn="ctr" defTabSz="533400">
            <a:lnSpc>
              <a:spcPct val="90000"/>
            </a:lnSpc>
            <a:spcBef>
              <a:spcPct val="0"/>
            </a:spcBef>
            <a:spcAft>
              <a:spcPct val="35000"/>
            </a:spcAft>
            <a:buNone/>
          </a:pPr>
          <a:endParaRPr lang="en-US" sz="1200" b="1" kern="1200" dirty="0">
            <a:solidFill>
              <a:schemeClr val="accent1">
                <a:lumMod val="50000"/>
              </a:schemeClr>
            </a:solidFill>
            <a:latin typeface="+mj-lt"/>
          </a:endParaRPr>
        </a:p>
        <a:p>
          <a:pPr marL="0" lvl="0" indent="0" algn="ctr" defTabSz="533400">
            <a:lnSpc>
              <a:spcPct val="90000"/>
            </a:lnSpc>
            <a:spcBef>
              <a:spcPct val="0"/>
            </a:spcBef>
            <a:spcAft>
              <a:spcPct val="35000"/>
            </a:spcAft>
            <a:buNone/>
          </a:pPr>
          <a:endParaRPr lang="en-US" sz="1200" b="1" kern="1200" dirty="0">
            <a:solidFill>
              <a:schemeClr val="accent1">
                <a:lumMod val="50000"/>
              </a:schemeClr>
            </a:solidFill>
            <a:latin typeface="+mj-lt"/>
          </a:endParaRPr>
        </a:p>
        <a:p>
          <a:pPr marL="0" lvl="0" indent="0" algn="ctr" defTabSz="533400">
            <a:lnSpc>
              <a:spcPct val="90000"/>
            </a:lnSpc>
            <a:spcBef>
              <a:spcPct val="0"/>
            </a:spcBef>
            <a:spcAft>
              <a:spcPct val="35000"/>
            </a:spcAft>
            <a:buNone/>
          </a:pPr>
          <a:endParaRPr lang="en-US" sz="1200" b="1" kern="1200" dirty="0">
            <a:solidFill>
              <a:schemeClr val="accent1">
                <a:lumMod val="50000"/>
              </a:schemeClr>
            </a:solidFill>
            <a:latin typeface="+mj-lt"/>
          </a:endParaRPr>
        </a:p>
      </dsp:txBody>
      <dsp:txXfrm>
        <a:off x="726334" y="1643529"/>
        <a:ext cx="1415877" cy="130551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2BE165-5B80-4A2A-A67F-3E681E607BC4}" type="datetimeFigureOut">
              <a:rPr lang="en-US" smtClean="0"/>
              <a:t>2/23/2022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252156-C1A9-4418-9B66-B3428FE4C531}" type="slidenum">
              <a:rPr lang="en-US" smtClean="0"/>
              <a:t>‹#›</a:t>
            </a:fld>
            <a:endParaRPr lang="en-US"/>
          </a:p>
        </p:txBody>
      </p:sp>
    </p:spTree>
    <p:extLst>
      <p:ext uri="{BB962C8B-B14F-4D97-AF65-F5344CB8AC3E}">
        <p14:creationId xmlns:p14="http://schemas.microsoft.com/office/powerpoint/2010/main" val="4060467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252156-C1A9-4418-9B66-B3428FE4C53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012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99A171-18E8-4717-AD63-0C5CBDE1CEAD}"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BA625-659F-41EB-A737-683CA8A0BF71}" type="slidenum">
              <a:rPr lang="en-US" smtClean="0"/>
              <a:t>‹#›</a:t>
            </a:fld>
            <a:endParaRPr lang="en-US"/>
          </a:p>
        </p:txBody>
      </p:sp>
    </p:spTree>
    <p:extLst>
      <p:ext uri="{BB962C8B-B14F-4D97-AF65-F5344CB8AC3E}">
        <p14:creationId xmlns:p14="http://schemas.microsoft.com/office/powerpoint/2010/main" val="47669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99A171-18E8-4717-AD63-0C5CBDE1CEAD}"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BA625-659F-41EB-A737-683CA8A0BF71}" type="slidenum">
              <a:rPr lang="en-US" smtClean="0"/>
              <a:t>‹#›</a:t>
            </a:fld>
            <a:endParaRPr lang="en-US"/>
          </a:p>
        </p:txBody>
      </p:sp>
    </p:spTree>
    <p:extLst>
      <p:ext uri="{BB962C8B-B14F-4D97-AF65-F5344CB8AC3E}">
        <p14:creationId xmlns:p14="http://schemas.microsoft.com/office/powerpoint/2010/main" val="14742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99A171-18E8-4717-AD63-0C5CBDE1CEAD}"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BA625-659F-41EB-A737-683CA8A0BF71}" type="slidenum">
              <a:rPr lang="en-US" smtClean="0"/>
              <a:t>‹#›</a:t>
            </a:fld>
            <a:endParaRPr lang="en-US"/>
          </a:p>
        </p:txBody>
      </p:sp>
    </p:spTree>
    <p:extLst>
      <p:ext uri="{BB962C8B-B14F-4D97-AF65-F5344CB8AC3E}">
        <p14:creationId xmlns:p14="http://schemas.microsoft.com/office/powerpoint/2010/main" val="648149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99A171-18E8-4717-AD63-0C5CBDE1CEAD}"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BA625-659F-41EB-A737-683CA8A0BF71}" type="slidenum">
              <a:rPr lang="en-US" smtClean="0"/>
              <a:t>‹#›</a:t>
            </a:fld>
            <a:endParaRPr lang="en-US"/>
          </a:p>
        </p:txBody>
      </p:sp>
    </p:spTree>
    <p:extLst>
      <p:ext uri="{BB962C8B-B14F-4D97-AF65-F5344CB8AC3E}">
        <p14:creationId xmlns:p14="http://schemas.microsoft.com/office/powerpoint/2010/main" val="24005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99A171-18E8-4717-AD63-0C5CBDE1CEAD}"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BA625-659F-41EB-A737-683CA8A0BF71}" type="slidenum">
              <a:rPr lang="en-US" smtClean="0"/>
              <a:t>‹#›</a:t>
            </a:fld>
            <a:endParaRPr lang="en-US"/>
          </a:p>
        </p:txBody>
      </p:sp>
    </p:spTree>
    <p:extLst>
      <p:ext uri="{BB962C8B-B14F-4D97-AF65-F5344CB8AC3E}">
        <p14:creationId xmlns:p14="http://schemas.microsoft.com/office/powerpoint/2010/main" val="2132958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99A171-18E8-4717-AD63-0C5CBDE1CEAD}"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BA625-659F-41EB-A737-683CA8A0BF71}" type="slidenum">
              <a:rPr lang="en-US" smtClean="0"/>
              <a:t>‹#›</a:t>
            </a:fld>
            <a:endParaRPr lang="en-US"/>
          </a:p>
        </p:txBody>
      </p:sp>
    </p:spTree>
    <p:extLst>
      <p:ext uri="{BB962C8B-B14F-4D97-AF65-F5344CB8AC3E}">
        <p14:creationId xmlns:p14="http://schemas.microsoft.com/office/powerpoint/2010/main" val="159014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99A171-18E8-4717-AD63-0C5CBDE1CEAD}" type="datetimeFigureOut">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DBA625-659F-41EB-A737-683CA8A0BF71}" type="slidenum">
              <a:rPr lang="en-US" smtClean="0"/>
              <a:t>‹#›</a:t>
            </a:fld>
            <a:endParaRPr lang="en-US"/>
          </a:p>
        </p:txBody>
      </p:sp>
    </p:spTree>
    <p:extLst>
      <p:ext uri="{BB962C8B-B14F-4D97-AF65-F5344CB8AC3E}">
        <p14:creationId xmlns:p14="http://schemas.microsoft.com/office/powerpoint/2010/main" val="87805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99A171-18E8-4717-AD63-0C5CBDE1CEAD}" type="datetimeFigureOut">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DBA625-659F-41EB-A737-683CA8A0BF71}" type="slidenum">
              <a:rPr lang="en-US" smtClean="0"/>
              <a:t>‹#›</a:t>
            </a:fld>
            <a:endParaRPr lang="en-US"/>
          </a:p>
        </p:txBody>
      </p:sp>
    </p:spTree>
    <p:extLst>
      <p:ext uri="{BB962C8B-B14F-4D97-AF65-F5344CB8AC3E}">
        <p14:creationId xmlns:p14="http://schemas.microsoft.com/office/powerpoint/2010/main" val="3214160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9A171-18E8-4717-AD63-0C5CBDE1CEAD}" type="datetimeFigureOut">
              <a:rPr lang="en-US" smtClean="0"/>
              <a:t>2/23/2022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DBA625-659F-41EB-A737-683CA8A0BF71}" type="slidenum">
              <a:rPr lang="en-US" smtClean="0"/>
              <a:t>‹#›</a:t>
            </a:fld>
            <a:endParaRPr lang="en-US"/>
          </a:p>
        </p:txBody>
      </p:sp>
    </p:spTree>
    <p:extLst>
      <p:ext uri="{BB962C8B-B14F-4D97-AF65-F5344CB8AC3E}">
        <p14:creationId xmlns:p14="http://schemas.microsoft.com/office/powerpoint/2010/main" val="982164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99A171-18E8-4717-AD63-0C5CBDE1CEAD}"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BA625-659F-41EB-A737-683CA8A0BF71}" type="slidenum">
              <a:rPr lang="en-US" smtClean="0"/>
              <a:t>‹#›</a:t>
            </a:fld>
            <a:endParaRPr lang="en-US"/>
          </a:p>
        </p:txBody>
      </p:sp>
    </p:spTree>
    <p:extLst>
      <p:ext uri="{BB962C8B-B14F-4D97-AF65-F5344CB8AC3E}">
        <p14:creationId xmlns:p14="http://schemas.microsoft.com/office/powerpoint/2010/main" val="1125331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99A171-18E8-4717-AD63-0C5CBDE1CEAD}"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BA625-659F-41EB-A737-683CA8A0BF71}" type="slidenum">
              <a:rPr lang="en-US" smtClean="0"/>
              <a:t>‹#›</a:t>
            </a:fld>
            <a:endParaRPr lang="en-US"/>
          </a:p>
        </p:txBody>
      </p:sp>
    </p:spTree>
    <p:extLst>
      <p:ext uri="{BB962C8B-B14F-4D97-AF65-F5344CB8AC3E}">
        <p14:creationId xmlns:p14="http://schemas.microsoft.com/office/powerpoint/2010/main" val="4056432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9A171-18E8-4717-AD63-0C5CBDE1CEAD}" type="datetimeFigureOut">
              <a:rPr lang="en-US" smtClean="0"/>
              <a:t>2/23/2022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BA625-659F-41EB-A737-683CA8A0BF71}" type="slidenum">
              <a:rPr lang="en-US" smtClean="0"/>
              <a:t>‹#›</a:t>
            </a:fld>
            <a:endParaRPr lang="en-US"/>
          </a:p>
        </p:txBody>
      </p:sp>
    </p:spTree>
    <p:extLst>
      <p:ext uri="{BB962C8B-B14F-4D97-AF65-F5344CB8AC3E}">
        <p14:creationId xmlns:p14="http://schemas.microsoft.com/office/powerpoint/2010/main" val="1552849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s://link.springer.com/referenceworkentry/10.1007/978-1-4614-6435-8_102238-2#CR12" TargetMode="External"/><Relationship Id="rId2" Type="http://schemas.openxmlformats.org/officeDocument/2006/relationships/hyperlink" Target="https://doi.org/10.1007/s40617-019-00357-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EAB2D-834A-4763-B016-4150D8FF43FD}"/>
              </a:ext>
            </a:extLst>
          </p:cNvPr>
          <p:cNvSpPr>
            <a:spLocks noGrp="1"/>
          </p:cNvSpPr>
          <p:nvPr>
            <p:ph type="title"/>
          </p:nvPr>
        </p:nvSpPr>
        <p:spPr/>
        <p:txBody>
          <a:bodyPr/>
          <a:lstStyle/>
          <a:p>
            <a:r>
              <a:rPr lang="en-US" dirty="0"/>
              <a:t>Using the client role map tool</a:t>
            </a:r>
          </a:p>
        </p:txBody>
      </p:sp>
      <p:sp>
        <p:nvSpPr>
          <p:cNvPr id="3" name="Content Placeholder 2">
            <a:extLst>
              <a:ext uri="{FF2B5EF4-FFF2-40B4-BE49-F238E27FC236}">
                <a16:creationId xmlns:a16="http://schemas.microsoft.com/office/drawing/2014/main" id="{E1693681-C939-4508-813F-7E46DF69D782}"/>
              </a:ext>
            </a:extLst>
          </p:cNvPr>
          <p:cNvSpPr>
            <a:spLocks noGrp="1"/>
          </p:cNvSpPr>
          <p:nvPr>
            <p:ph idx="1"/>
          </p:nvPr>
        </p:nvSpPr>
        <p:spPr>
          <a:xfrm>
            <a:off x="527050" y="1690689"/>
            <a:ext cx="7988300" cy="5167310"/>
          </a:xfrm>
        </p:spPr>
        <p:txBody>
          <a:bodyPr>
            <a:normAutofit fontScale="92500" lnSpcReduction="20000"/>
          </a:bodyPr>
          <a:lstStyle/>
          <a:p>
            <a:pPr marL="0" indent="0">
              <a:buNone/>
            </a:pPr>
            <a:r>
              <a:rPr lang="en-US" sz="1600" b="1" dirty="0"/>
              <a:t>This role map is a tool to  help staff:</a:t>
            </a:r>
          </a:p>
          <a:p>
            <a:r>
              <a:rPr lang="en-US" sz="1600" dirty="0"/>
              <a:t>Remind staff and other roles what things are helpful/ not helpful to do with client</a:t>
            </a:r>
          </a:p>
          <a:p>
            <a:pPr marL="0" indent="0">
              <a:buNone/>
            </a:pPr>
            <a:r>
              <a:rPr lang="en-US" sz="1600" b="1" dirty="0"/>
              <a:t>It is also used to help the client: </a:t>
            </a:r>
          </a:p>
          <a:p>
            <a:r>
              <a:rPr lang="en-US" sz="1800" dirty="0"/>
              <a:t>With skills including: See face/state name; hear name/ select face; </a:t>
            </a:r>
          </a:p>
          <a:p>
            <a:r>
              <a:rPr lang="en-US" sz="1800" dirty="0"/>
              <a:t>Provide discrimination training examples and practices for skills like:</a:t>
            </a:r>
          </a:p>
          <a:p>
            <a:pPr lvl="1"/>
            <a:r>
              <a:rPr lang="en-US" sz="1450" dirty="0"/>
              <a:t>Recognizing important people on their team</a:t>
            </a:r>
          </a:p>
          <a:p>
            <a:pPr lvl="1"/>
            <a:r>
              <a:rPr lang="en-US" sz="1450" dirty="0"/>
              <a:t>Stating person’s role when they see their face or hear their name</a:t>
            </a:r>
          </a:p>
          <a:p>
            <a:pPr lvl="1"/>
            <a:r>
              <a:rPr lang="en-US" sz="1450" dirty="0"/>
              <a:t>Stating what the person does and does not do </a:t>
            </a:r>
          </a:p>
          <a:p>
            <a:pPr lvl="1"/>
            <a:r>
              <a:rPr lang="en-US" sz="1450" dirty="0"/>
              <a:t>Stating what the person might say (and should not do) </a:t>
            </a:r>
          </a:p>
          <a:p>
            <a:pPr marL="0" indent="0">
              <a:buNone/>
            </a:pPr>
            <a:r>
              <a:rPr lang="en-US" sz="1600" b="1" dirty="0"/>
              <a:t>Prerequisite materials or skills may be helpful: </a:t>
            </a:r>
          </a:p>
          <a:p>
            <a:pPr lvl="1"/>
            <a:r>
              <a:rPr lang="en-US" sz="1400" dirty="0"/>
              <a:t>Some clients and client teams may benefit when we list roles before we meet with the client, to get staff on same page first </a:t>
            </a:r>
          </a:p>
          <a:p>
            <a:pPr lvl="1"/>
            <a:r>
              <a:rPr lang="en-US" sz="1400" dirty="0"/>
              <a:t>If there are specific boundaries that have been violated, teach the appropriate boundary using several examples and non-examples </a:t>
            </a:r>
          </a:p>
          <a:p>
            <a:pPr lvl="1"/>
            <a:r>
              <a:rPr lang="en-US" sz="1400" dirty="0"/>
              <a:t>It might be helpful to practice “noticing” skills (ACT related skills to get calm, take deep breaths, notice surroundings) before using the tool </a:t>
            </a:r>
          </a:p>
          <a:p>
            <a:pPr marL="0" indent="0">
              <a:buNone/>
            </a:pPr>
            <a:r>
              <a:rPr lang="en-US" sz="1600" b="1" dirty="0"/>
              <a:t>Notes for using the tool </a:t>
            </a:r>
          </a:p>
          <a:p>
            <a:pPr lvl="1"/>
            <a:r>
              <a:rPr lang="en-US" sz="1400" dirty="0"/>
              <a:t>Before using, remind client (and caregivers!) it’s ok to take a break or stop practicing the tool when needed </a:t>
            </a:r>
          </a:p>
          <a:p>
            <a:pPr lvl="1"/>
            <a:r>
              <a:rPr lang="en-US" sz="1400" dirty="0"/>
              <a:t>We can practice the tool when things are calm </a:t>
            </a:r>
          </a:p>
          <a:p>
            <a:pPr lvl="1"/>
            <a:r>
              <a:rPr lang="en-US" sz="1400" dirty="0"/>
              <a:t>It can be posted as a visual and referred to when calm </a:t>
            </a:r>
          </a:p>
          <a:p>
            <a:pPr lvl="1"/>
            <a:r>
              <a:rPr lang="en-US" sz="1400" dirty="0"/>
              <a:t>Do all the above BEFORE </a:t>
            </a:r>
            <a:r>
              <a:rPr lang="en-US" sz="1400" b="1" dirty="0"/>
              <a:t>supporting </a:t>
            </a:r>
            <a:r>
              <a:rPr lang="en-US" sz="1400" dirty="0"/>
              <a:t>using the tool </a:t>
            </a:r>
          </a:p>
          <a:p>
            <a:pPr lvl="2"/>
            <a:endParaRPr lang="en-US" sz="1050" dirty="0"/>
          </a:p>
        </p:txBody>
      </p:sp>
    </p:spTree>
    <p:extLst>
      <p:ext uri="{BB962C8B-B14F-4D97-AF65-F5344CB8AC3E}">
        <p14:creationId xmlns:p14="http://schemas.microsoft.com/office/powerpoint/2010/main" val="1515932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1349" y="327923"/>
            <a:ext cx="1563939" cy="6129633"/>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1100" b="1" u="sng" dirty="0">
                <a:ln w="0"/>
                <a:solidFill>
                  <a:schemeClr val="tx1"/>
                </a:solidFill>
                <a:effectLst>
                  <a:outerShdw blurRad="38100" dist="19050" dir="2700000" algn="tl" rotWithShape="0">
                    <a:schemeClr val="dk1">
                      <a:alpha val="40000"/>
                    </a:schemeClr>
                  </a:outerShdw>
                </a:effectLst>
              </a:rPr>
              <a:t>PREVENTIVE TECHNIQUES</a:t>
            </a: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p:txBody>
      </p:sp>
      <p:sp>
        <p:nvSpPr>
          <p:cNvPr id="5" name="Rounded Rectangle 4"/>
          <p:cNvSpPr/>
          <p:nvPr/>
        </p:nvSpPr>
        <p:spPr>
          <a:xfrm>
            <a:off x="1810931" y="327922"/>
            <a:ext cx="3473669" cy="1961231"/>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u="sng" dirty="0">
                <a:ln w="0"/>
                <a:solidFill>
                  <a:schemeClr val="tx1"/>
                </a:solidFill>
                <a:effectLst>
                  <a:outerShdw blurRad="38100" dist="19050" dir="2700000" algn="tl" rotWithShape="0">
                    <a:schemeClr val="dk1">
                      <a:alpha val="40000"/>
                    </a:schemeClr>
                  </a:outerShdw>
                </a:effectLst>
              </a:rPr>
              <a:t>Behavior needs (name behavior, list prevention or responsive steps)</a:t>
            </a:r>
          </a:p>
          <a:p>
            <a:pPr algn="ctr"/>
            <a:r>
              <a:rPr lang="en-US" sz="1200" b="1" dirty="0">
                <a:ln w="0"/>
                <a:solidFill>
                  <a:schemeClr val="tx1"/>
                </a:solidFill>
                <a:effectLst>
                  <a:outerShdw blurRad="38100" dist="19050" dir="2700000" algn="tl" rotWithShape="0">
                    <a:schemeClr val="dk1">
                      <a:alpha val="40000"/>
                    </a:schemeClr>
                  </a:outerShdw>
                </a:effectLst>
              </a:rPr>
              <a:t> </a:t>
            </a:r>
          </a:p>
          <a:p>
            <a:pPr marL="171450" indent="-171450">
              <a:buFont typeface="Wingdings" panose="05000000000000000000" pitchFamily="2" charset="2"/>
              <a:buChar char="q"/>
            </a:pPr>
            <a:endParaRPr lang="en-US" sz="1200" dirty="0">
              <a:ln w="0"/>
              <a:solidFill>
                <a:schemeClr val="tx1"/>
              </a:solidFill>
              <a:effectLst>
                <a:outerShdw blurRad="38100" dist="19050" dir="2700000" algn="tl" rotWithShape="0">
                  <a:schemeClr val="dk1">
                    <a:alpha val="40000"/>
                  </a:schemeClr>
                </a:outerShdw>
              </a:effectLst>
            </a:endParaRPr>
          </a:p>
        </p:txBody>
      </p:sp>
      <p:sp>
        <p:nvSpPr>
          <p:cNvPr id="6" name="Rounded Rectangle 5"/>
          <p:cNvSpPr/>
          <p:nvPr/>
        </p:nvSpPr>
        <p:spPr>
          <a:xfrm>
            <a:off x="5380243" y="327923"/>
            <a:ext cx="3599796" cy="1803576"/>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b="1" u="sng" dirty="0">
                <a:ln w="0"/>
                <a:solidFill>
                  <a:schemeClr val="tx1"/>
                </a:solidFill>
                <a:effectLst>
                  <a:outerShdw blurRad="38100" dist="19050" dir="2700000" algn="tl" rotWithShape="0">
                    <a:schemeClr val="dk1">
                      <a:alpha val="40000"/>
                    </a:schemeClr>
                  </a:outerShdw>
                </a:effectLst>
              </a:rPr>
              <a:t>Meds and Medical Procedures</a:t>
            </a:r>
          </a:p>
          <a:p>
            <a:pPr algn="ctr"/>
            <a:endParaRPr lang="en-US" sz="1100" b="1" u="sng" dirty="0">
              <a:ln w="0"/>
              <a:solidFill>
                <a:schemeClr val="tx1"/>
              </a:solidFill>
              <a:effectLst>
                <a:outerShdw blurRad="38100" dist="19050" dir="2700000" algn="tl" rotWithShape="0">
                  <a:schemeClr val="dk1">
                    <a:alpha val="40000"/>
                  </a:schemeClr>
                </a:outerShdw>
              </a:effectLst>
            </a:endParaRPr>
          </a:p>
          <a:p>
            <a:pPr algn="ctr"/>
            <a:endParaRPr lang="en-US" sz="1100" b="1" u="sng" dirty="0">
              <a:ln w="0"/>
              <a:solidFill>
                <a:schemeClr val="tx1"/>
              </a:solidFill>
              <a:effectLst>
                <a:outerShdw blurRad="38100" dist="19050" dir="2700000" algn="tl" rotWithShape="0">
                  <a:schemeClr val="dk1">
                    <a:alpha val="40000"/>
                  </a:schemeClr>
                </a:outerShdw>
              </a:effectLst>
            </a:endParaRPr>
          </a:p>
          <a:p>
            <a:pPr algn="ctr"/>
            <a:endParaRPr lang="en-US" sz="1100" b="1" u="sng" dirty="0">
              <a:ln w="0"/>
              <a:solidFill>
                <a:schemeClr val="tx1"/>
              </a:solidFill>
              <a:effectLst>
                <a:outerShdw blurRad="38100" dist="19050" dir="2700000" algn="tl" rotWithShape="0">
                  <a:schemeClr val="dk1">
                    <a:alpha val="40000"/>
                  </a:schemeClr>
                </a:outerShdw>
              </a:effectLst>
            </a:endParaRPr>
          </a:p>
          <a:p>
            <a:pPr algn="ctr"/>
            <a:endParaRPr lang="en-US" sz="1100" b="1" u="sng" dirty="0">
              <a:ln w="0"/>
              <a:solidFill>
                <a:schemeClr val="tx1"/>
              </a:solidFill>
              <a:effectLst>
                <a:outerShdw blurRad="38100" dist="19050" dir="2700000" algn="tl" rotWithShape="0">
                  <a:schemeClr val="dk1">
                    <a:alpha val="40000"/>
                  </a:schemeClr>
                </a:outerShdw>
              </a:effectLst>
            </a:endParaRPr>
          </a:p>
          <a:p>
            <a:pPr algn="ctr"/>
            <a:endParaRPr lang="en-US" sz="1100" b="1" u="sng" dirty="0">
              <a:ln w="0"/>
              <a:solidFill>
                <a:schemeClr val="tx1"/>
              </a:solidFill>
              <a:effectLst>
                <a:outerShdw blurRad="38100" dist="19050" dir="2700000" algn="tl" rotWithShape="0">
                  <a:schemeClr val="dk1">
                    <a:alpha val="40000"/>
                  </a:schemeClr>
                </a:outerShdw>
              </a:effectLst>
            </a:endParaRPr>
          </a:p>
          <a:p>
            <a:pPr marL="285750" indent="-285750">
              <a:buFont typeface="Wingdings" panose="05000000000000000000" pitchFamily="2" charset="2"/>
              <a:buChar char="q"/>
            </a:pPr>
            <a:endParaRPr lang="en-US" sz="1100" dirty="0">
              <a:ln w="0"/>
              <a:solidFill>
                <a:schemeClr val="tx1"/>
              </a:solidFill>
              <a:effectLst>
                <a:outerShdw blurRad="38100" dist="19050" dir="2700000" algn="tl" rotWithShape="0">
                  <a:schemeClr val="dk1">
                    <a:alpha val="40000"/>
                  </a:schemeClr>
                </a:outerShdw>
              </a:effectLst>
            </a:endParaRPr>
          </a:p>
          <a:p>
            <a:pPr marL="285750" indent="-285750">
              <a:buFont typeface="Wingdings" panose="05000000000000000000" pitchFamily="2" charset="2"/>
              <a:buChar char="q"/>
            </a:pPr>
            <a:endParaRPr lang="en-US" sz="1100" dirty="0">
              <a:ln w="0"/>
              <a:solidFill>
                <a:schemeClr val="tx1"/>
              </a:solidFill>
              <a:effectLst>
                <a:outerShdw blurRad="38100" dist="19050" dir="2700000" algn="tl" rotWithShape="0">
                  <a:schemeClr val="dk1">
                    <a:alpha val="40000"/>
                  </a:schemeClr>
                </a:outerShdw>
              </a:effectLst>
            </a:endParaRPr>
          </a:p>
        </p:txBody>
      </p:sp>
      <p:sp>
        <p:nvSpPr>
          <p:cNvPr id="7" name="Rounded Rectangle 6"/>
          <p:cNvSpPr/>
          <p:nvPr/>
        </p:nvSpPr>
        <p:spPr>
          <a:xfrm>
            <a:off x="1810931" y="2460471"/>
            <a:ext cx="3473669" cy="1961231"/>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u="sng" dirty="0">
                <a:ln w="0"/>
                <a:solidFill>
                  <a:schemeClr val="tx1"/>
                </a:solidFill>
                <a:effectLst>
                  <a:outerShdw blurRad="38100" dist="19050" dir="2700000" algn="tl" rotWithShape="0">
                    <a:schemeClr val="dk1">
                      <a:alpha val="40000"/>
                    </a:schemeClr>
                  </a:outerShdw>
                </a:effectLst>
              </a:rPr>
              <a:t>Behavior needs (name behavior, list prevention or responsive steps)</a:t>
            </a:r>
          </a:p>
          <a:p>
            <a:pPr algn="ctr"/>
            <a:endParaRPr lang="en-US" sz="1200" b="1" u="sng" dirty="0">
              <a:ln w="0"/>
              <a:solidFill>
                <a:schemeClr val="tx1"/>
              </a:solidFill>
              <a:effectLst>
                <a:outerShdw blurRad="38100" dist="19050" dir="2700000" algn="tl" rotWithShape="0">
                  <a:schemeClr val="dk1">
                    <a:alpha val="40000"/>
                  </a:schemeClr>
                </a:outerShdw>
              </a:effectLst>
            </a:endParaRPr>
          </a:p>
          <a:p>
            <a:pPr algn="ctr"/>
            <a:endParaRPr lang="en-US" sz="1200" b="1" u="sng" dirty="0">
              <a:ln w="0"/>
              <a:solidFill>
                <a:schemeClr val="tx1"/>
              </a:solidFill>
              <a:effectLst>
                <a:outerShdw blurRad="38100" dist="19050" dir="2700000" algn="tl" rotWithShape="0">
                  <a:schemeClr val="dk1">
                    <a:alpha val="40000"/>
                  </a:schemeClr>
                </a:outerShdw>
              </a:effectLst>
            </a:endParaRPr>
          </a:p>
          <a:p>
            <a:pPr algn="ctr"/>
            <a:endParaRPr lang="en-US" sz="1200" b="1" u="sng" dirty="0">
              <a:ln w="0"/>
              <a:solidFill>
                <a:schemeClr val="tx1"/>
              </a:solidFill>
              <a:effectLst>
                <a:outerShdw blurRad="38100" dist="19050" dir="2700000" algn="tl" rotWithShape="0">
                  <a:schemeClr val="dk1">
                    <a:alpha val="40000"/>
                  </a:schemeClr>
                </a:outerShdw>
              </a:effectLst>
            </a:endParaRPr>
          </a:p>
          <a:p>
            <a:pPr algn="ctr"/>
            <a:endParaRPr lang="en-US" sz="1200" b="1" u="sng" dirty="0">
              <a:ln w="0"/>
              <a:solidFill>
                <a:schemeClr val="tx1"/>
              </a:solidFill>
              <a:effectLst>
                <a:outerShdw blurRad="38100" dist="19050" dir="2700000" algn="tl" rotWithShape="0">
                  <a:schemeClr val="dk1">
                    <a:alpha val="40000"/>
                  </a:schemeClr>
                </a:outerShdw>
              </a:effectLst>
            </a:endParaRPr>
          </a:p>
          <a:p>
            <a:pPr algn="ctr"/>
            <a:endParaRPr lang="en-US" sz="1200" b="1" u="sng" dirty="0">
              <a:ln w="0"/>
              <a:solidFill>
                <a:schemeClr val="tx1"/>
              </a:solidFill>
              <a:effectLst>
                <a:outerShdw blurRad="38100" dist="19050" dir="2700000" algn="tl" rotWithShape="0">
                  <a:schemeClr val="dk1">
                    <a:alpha val="40000"/>
                  </a:schemeClr>
                </a:outerShdw>
              </a:effectLst>
            </a:endParaRPr>
          </a:p>
          <a:p>
            <a:pPr algn="ctr"/>
            <a:endParaRPr lang="en-US" sz="1200" b="1" u="sng" dirty="0">
              <a:ln w="0"/>
              <a:solidFill>
                <a:schemeClr val="tx1"/>
              </a:solidFill>
              <a:effectLst>
                <a:outerShdw blurRad="38100" dist="19050" dir="2700000" algn="tl" rotWithShape="0">
                  <a:schemeClr val="dk1">
                    <a:alpha val="40000"/>
                  </a:schemeClr>
                </a:outerShdw>
              </a:effectLst>
            </a:endParaRPr>
          </a:p>
          <a:p>
            <a:pPr algn="ctr"/>
            <a:endParaRPr lang="en-US" sz="1200" b="1" u="sng" dirty="0">
              <a:ln w="0"/>
              <a:solidFill>
                <a:schemeClr val="tx1"/>
              </a:solidFill>
              <a:effectLst>
                <a:outerShdw blurRad="38100" dist="19050" dir="2700000" algn="tl" rotWithShape="0">
                  <a:schemeClr val="dk1">
                    <a:alpha val="40000"/>
                  </a:schemeClr>
                </a:outerShdw>
              </a:effectLst>
            </a:endParaRPr>
          </a:p>
        </p:txBody>
      </p:sp>
      <p:sp>
        <p:nvSpPr>
          <p:cNvPr id="8" name="Rounded Rectangle 7"/>
          <p:cNvSpPr/>
          <p:nvPr/>
        </p:nvSpPr>
        <p:spPr>
          <a:xfrm>
            <a:off x="5380243" y="2188255"/>
            <a:ext cx="3599796" cy="2233447"/>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b="1" u="sng" dirty="0">
                <a:ln w="0"/>
                <a:solidFill>
                  <a:schemeClr val="tx1"/>
                </a:solidFill>
                <a:effectLst>
                  <a:outerShdw blurRad="38100" dist="19050" dir="2700000" algn="tl" rotWithShape="0">
                    <a:schemeClr val="dk1">
                      <a:alpha val="40000"/>
                    </a:schemeClr>
                  </a:outerShdw>
                </a:effectLst>
              </a:rPr>
              <a:t>Behavior needs (name behavior, list prevention or responsive steps)</a:t>
            </a:r>
          </a:p>
          <a:p>
            <a:pPr algn="ctr"/>
            <a:endParaRPr lang="en-US" sz="1000" b="1" u="sng" dirty="0">
              <a:ln w="0"/>
              <a:solidFill>
                <a:schemeClr val="tx1"/>
              </a:solidFill>
              <a:effectLst>
                <a:outerShdw blurRad="38100" dist="19050" dir="2700000" algn="tl" rotWithShape="0">
                  <a:schemeClr val="dk1">
                    <a:alpha val="40000"/>
                  </a:schemeClr>
                </a:outerShdw>
              </a:effectLst>
            </a:endParaRPr>
          </a:p>
          <a:p>
            <a:pPr algn="ctr"/>
            <a:endParaRPr lang="en-US" sz="1000" b="1" u="sng" dirty="0">
              <a:ln w="0"/>
              <a:solidFill>
                <a:schemeClr val="tx1"/>
              </a:solidFill>
              <a:effectLst>
                <a:outerShdw blurRad="38100" dist="19050" dir="2700000" algn="tl" rotWithShape="0">
                  <a:schemeClr val="dk1">
                    <a:alpha val="40000"/>
                  </a:schemeClr>
                </a:outerShdw>
              </a:effectLst>
            </a:endParaRPr>
          </a:p>
          <a:p>
            <a:pPr algn="ctr"/>
            <a:endParaRPr lang="en-US" sz="1000" b="1" u="sng" dirty="0">
              <a:ln w="0"/>
              <a:solidFill>
                <a:schemeClr val="tx1"/>
              </a:solidFill>
              <a:effectLst>
                <a:outerShdw blurRad="38100" dist="19050" dir="2700000" algn="tl" rotWithShape="0">
                  <a:schemeClr val="dk1">
                    <a:alpha val="40000"/>
                  </a:schemeClr>
                </a:outerShdw>
              </a:effectLst>
            </a:endParaRPr>
          </a:p>
          <a:p>
            <a:pPr algn="ctr"/>
            <a:endParaRPr lang="en-US" sz="1000" b="1" u="sng" dirty="0">
              <a:ln w="0"/>
              <a:solidFill>
                <a:schemeClr val="tx1"/>
              </a:solidFill>
              <a:effectLst>
                <a:outerShdw blurRad="38100" dist="19050" dir="2700000" algn="tl" rotWithShape="0">
                  <a:schemeClr val="dk1">
                    <a:alpha val="40000"/>
                  </a:schemeClr>
                </a:outerShdw>
              </a:effectLst>
            </a:endParaRPr>
          </a:p>
          <a:p>
            <a:pPr algn="ctr"/>
            <a:endParaRPr lang="en-US" sz="1000" b="1" u="sng" dirty="0">
              <a:ln w="0"/>
              <a:solidFill>
                <a:schemeClr val="tx1"/>
              </a:solidFill>
              <a:effectLst>
                <a:outerShdw blurRad="38100" dist="19050" dir="2700000" algn="tl" rotWithShape="0">
                  <a:schemeClr val="dk1">
                    <a:alpha val="40000"/>
                  </a:schemeClr>
                </a:outerShdw>
              </a:effectLst>
            </a:endParaRPr>
          </a:p>
          <a:p>
            <a:pPr algn="ctr"/>
            <a:endParaRPr lang="en-US" sz="1000" b="1" u="sng" dirty="0">
              <a:ln w="0"/>
              <a:solidFill>
                <a:schemeClr val="tx1"/>
              </a:solidFill>
              <a:effectLst>
                <a:outerShdw blurRad="38100" dist="19050" dir="2700000" algn="tl" rotWithShape="0">
                  <a:schemeClr val="dk1">
                    <a:alpha val="40000"/>
                  </a:schemeClr>
                </a:outerShdw>
              </a:effectLst>
            </a:endParaRPr>
          </a:p>
          <a:p>
            <a:endParaRPr lang="en-US" sz="1000" dirty="0">
              <a:ln w="0"/>
              <a:solidFill>
                <a:schemeClr val="tx1"/>
              </a:solidFill>
              <a:effectLst>
                <a:outerShdw blurRad="38100" dist="19050" dir="2700000" algn="tl" rotWithShape="0">
                  <a:schemeClr val="dk1">
                    <a:alpha val="40000"/>
                  </a:schemeClr>
                </a:outerShdw>
              </a:effectLst>
            </a:endParaRPr>
          </a:p>
          <a:p>
            <a:endParaRPr lang="en-US" sz="1000" dirty="0">
              <a:ln w="0"/>
              <a:solidFill>
                <a:schemeClr val="tx1"/>
              </a:solidFill>
              <a:effectLst>
                <a:outerShdw blurRad="38100" dist="19050" dir="2700000" algn="tl" rotWithShape="0">
                  <a:schemeClr val="dk1">
                    <a:alpha val="40000"/>
                  </a:schemeClr>
                </a:outerShdw>
              </a:effectLst>
            </a:endParaRPr>
          </a:p>
        </p:txBody>
      </p:sp>
      <p:sp>
        <p:nvSpPr>
          <p:cNvPr id="9" name="Rounded Rectangle 8"/>
          <p:cNvSpPr/>
          <p:nvPr/>
        </p:nvSpPr>
        <p:spPr>
          <a:xfrm>
            <a:off x="1810931" y="4450277"/>
            <a:ext cx="7124964" cy="2172487"/>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1100" b="1" u="sng" dirty="0">
                <a:ln w="0"/>
                <a:solidFill>
                  <a:schemeClr val="tx1"/>
                </a:solidFill>
                <a:effectLst>
                  <a:outerShdw blurRad="38100" dist="19050" dir="2700000" algn="tl" rotWithShape="0">
                    <a:schemeClr val="dk1">
                      <a:alpha val="40000"/>
                    </a:schemeClr>
                  </a:outerShdw>
                </a:effectLst>
              </a:rPr>
              <a:t>EMERGENCY PROCEDURES</a:t>
            </a: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u="sng" dirty="0">
              <a:ln w="0"/>
              <a:solidFill>
                <a:schemeClr val="tx1"/>
              </a:solidFill>
              <a:effectLst>
                <a:outerShdw blurRad="38100" dist="19050" dir="2700000" algn="tl" rotWithShape="0">
                  <a:schemeClr val="dk1">
                    <a:alpha val="40000"/>
                  </a:schemeClr>
                </a:outerShdw>
              </a:effectLst>
            </a:endParaRPr>
          </a:p>
          <a:p>
            <a:endParaRPr lang="en-US" sz="11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070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6" name="Oval 5"/>
          <p:cNvSpPr/>
          <p:nvPr/>
        </p:nvSpPr>
        <p:spPr>
          <a:xfrm>
            <a:off x="3687194" y="1857551"/>
            <a:ext cx="1999038" cy="1937312"/>
          </a:xfrm>
          <a:prstGeom prst="ellipse">
            <a:avLst/>
          </a:prstGeom>
          <a:solidFill>
            <a:srgbClr val="AC82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923316" y="2382788"/>
            <a:ext cx="1607976" cy="830997"/>
          </a:xfrm>
          <a:prstGeom prst="rect">
            <a:avLst/>
          </a:prstGeom>
          <a:noFill/>
        </p:spPr>
        <p:txBody>
          <a:bodyPr wrap="square" rtlCol="0">
            <a:spAutoFit/>
          </a:bodyPr>
          <a:lstStyle/>
          <a:p>
            <a:pPr algn="ctr"/>
            <a:r>
              <a:rPr lang="en-US" sz="4800" dirty="0">
                <a:latin typeface="+mj-lt"/>
              </a:rPr>
              <a:t>ME</a:t>
            </a:r>
          </a:p>
        </p:txBody>
      </p:sp>
      <p:sp>
        <p:nvSpPr>
          <p:cNvPr id="10" name="Oval 9"/>
          <p:cNvSpPr/>
          <p:nvPr/>
        </p:nvSpPr>
        <p:spPr>
          <a:xfrm>
            <a:off x="5974234" y="1486874"/>
            <a:ext cx="2991115" cy="2736194"/>
          </a:xfrm>
          <a:prstGeom prst="ellipse">
            <a:avLst/>
          </a:prstGeom>
          <a:ln>
            <a:solidFill>
              <a:srgbClr val="7030A0"/>
            </a:solidFill>
          </a:ln>
          <a:scene3d>
            <a:camera prst="orthographicFront"/>
            <a:lightRig rig="threePt" dir="t"/>
          </a:scene3d>
          <a:sp3d>
            <a:bevelT/>
            <a:bevelB/>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b="1" u="sng" dirty="0">
                <a:solidFill>
                  <a:srgbClr val="7030A0"/>
                </a:solidFill>
              </a:rPr>
              <a:t>My permanent family </a:t>
            </a:r>
          </a:p>
          <a:p>
            <a:pPr marL="285750" indent="-285750">
              <a:buFont typeface="Arial" panose="020B0604020202020204" pitchFamily="34" charset="0"/>
              <a:buChar char="•"/>
            </a:pPr>
            <a:r>
              <a:rPr lang="en-US" sz="1400" dirty="0">
                <a:solidFill>
                  <a:srgbClr val="7030A0"/>
                </a:solidFill>
              </a:rPr>
              <a:t>Always in my life even though I may not see them for a while </a:t>
            </a:r>
          </a:p>
          <a:p>
            <a:pPr marL="285750" indent="-285750">
              <a:buFont typeface="Arial" panose="020B0604020202020204" pitchFamily="34" charset="0"/>
              <a:buChar char="•"/>
            </a:pPr>
            <a:r>
              <a:rPr lang="en-US" sz="1400" dirty="0">
                <a:solidFill>
                  <a:srgbClr val="7030A0"/>
                </a:solidFill>
              </a:rPr>
              <a:t>It’s ok to be angry sometimes. We can make up </a:t>
            </a:r>
          </a:p>
          <a:p>
            <a:pPr marL="285750" indent="-285750">
              <a:buFont typeface="Arial" panose="020B0604020202020204" pitchFamily="34" charset="0"/>
              <a:buChar char="•"/>
            </a:pPr>
            <a:r>
              <a:rPr lang="en-US" sz="1400" dirty="0">
                <a:solidFill>
                  <a:srgbClr val="7030A0"/>
                </a:solidFill>
              </a:rPr>
              <a:t>I may have more family someday  </a:t>
            </a:r>
          </a:p>
        </p:txBody>
      </p:sp>
      <p:sp>
        <p:nvSpPr>
          <p:cNvPr id="11" name="Oval 10"/>
          <p:cNvSpPr/>
          <p:nvPr/>
        </p:nvSpPr>
        <p:spPr>
          <a:xfrm>
            <a:off x="1566010" y="450767"/>
            <a:ext cx="2357306" cy="2164360"/>
          </a:xfrm>
          <a:prstGeom prst="ellipse">
            <a:avLst/>
          </a:prstGeom>
          <a:ln>
            <a:solidFill>
              <a:srgbClr val="7030A0"/>
            </a:solidFill>
          </a:ln>
          <a:scene3d>
            <a:camera prst="orthographicFront"/>
            <a:lightRig rig="threePt" dir="t"/>
          </a:scene3d>
          <a:sp3d>
            <a:bevelT/>
            <a:bevelB/>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b="1" u="sng" dirty="0">
                <a:solidFill>
                  <a:srgbClr val="7030A0"/>
                </a:solidFill>
              </a:rPr>
              <a:t>Long time friends </a:t>
            </a:r>
          </a:p>
          <a:p>
            <a:pPr marL="285750" indent="-285750">
              <a:buFont typeface="Arial" panose="020B0604020202020204" pitchFamily="34" charset="0"/>
              <a:buChar char="•"/>
            </a:pPr>
            <a:r>
              <a:rPr lang="en-US" sz="1400" dirty="0">
                <a:solidFill>
                  <a:srgbClr val="7030A0"/>
                </a:solidFill>
              </a:rPr>
              <a:t>Not family, but friends </a:t>
            </a:r>
          </a:p>
          <a:p>
            <a:pPr marL="285750" indent="-285750">
              <a:buFont typeface="Arial" panose="020B0604020202020204" pitchFamily="34" charset="0"/>
              <a:buChar char="•"/>
            </a:pPr>
            <a:r>
              <a:rPr lang="en-US" sz="1400" dirty="0">
                <a:solidFill>
                  <a:srgbClr val="7030A0"/>
                </a:solidFill>
              </a:rPr>
              <a:t>Maybe not forever… but for a long time!</a:t>
            </a:r>
          </a:p>
        </p:txBody>
      </p:sp>
      <p:sp>
        <p:nvSpPr>
          <p:cNvPr id="12" name="Oval Callout 11"/>
          <p:cNvSpPr/>
          <p:nvPr/>
        </p:nvSpPr>
        <p:spPr>
          <a:xfrm>
            <a:off x="4930213" y="129486"/>
            <a:ext cx="2742762" cy="1667118"/>
          </a:xfrm>
          <a:prstGeom prst="wedgeEllipseCallout">
            <a:avLst>
              <a:gd name="adj1" fmla="val 46874"/>
              <a:gd name="adj2" fmla="val 4462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u="sng" dirty="0"/>
              <a:t>Things we could say </a:t>
            </a:r>
          </a:p>
          <a:p>
            <a:pPr marL="285750" indent="-285750">
              <a:buFont typeface="Arial" panose="020B0604020202020204" pitchFamily="34" charset="0"/>
              <a:buChar char="•"/>
            </a:pPr>
            <a:r>
              <a:rPr lang="en-US" dirty="0"/>
              <a:t>I love you</a:t>
            </a:r>
          </a:p>
          <a:p>
            <a:pPr marL="285750" indent="-285750">
              <a:buFont typeface="Arial" panose="020B0604020202020204" pitchFamily="34" charset="0"/>
              <a:buChar char="•"/>
            </a:pPr>
            <a:r>
              <a:rPr lang="en-US" dirty="0"/>
              <a:t>We will always be family </a:t>
            </a:r>
          </a:p>
        </p:txBody>
      </p:sp>
      <p:sp>
        <p:nvSpPr>
          <p:cNvPr id="14" name="Oval Callout 13"/>
          <p:cNvSpPr/>
          <p:nvPr/>
        </p:nvSpPr>
        <p:spPr>
          <a:xfrm>
            <a:off x="184460" y="2365490"/>
            <a:ext cx="2144564" cy="1414359"/>
          </a:xfrm>
          <a:prstGeom prst="wedgeEllipseCallout">
            <a:avLst>
              <a:gd name="adj1" fmla="val 36834"/>
              <a:gd name="adj2" fmla="val -6866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u="sng" dirty="0"/>
              <a:t>Things we say </a:t>
            </a:r>
          </a:p>
          <a:p>
            <a:pPr marL="285750" indent="-285750">
              <a:buFont typeface="Arial" panose="020B0604020202020204" pitchFamily="34" charset="0"/>
              <a:buChar char="•"/>
            </a:pPr>
            <a:r>
              <a:rPr lang="en-US" dirty="0"/>
              <a:t>“You are special to me!”</a:t>
            </a:r>
          </a:p>
        </p:txBody>
      </p:sp>
      <p:sp>
        <p:nvSpPr>
          <p:cNvPr id="15" name="Oval 14"/>
          <p:cNvSpPr/>
          <p:nvPr/>
        </p:nvSpPr>
        <p:spPr>
          <a:xfrm>
            <a:off x="2553661" y="3985474"/>
            <a:ext cx="3018979" cy="2803011"/>
          </a:xfrm>
          <a:prstGeom prst="ellipse">
            <a:avLst/>
          </a:prstGeom>
          <a:ln>
            <a:solidFill>
              <a:srgbClr val="7030A0"/>
            </a:solidFill>
          </a:ln>
          <a:scene3d>
            <a:camera prst="orthographicFront"/>
            <a:lightRig rig="threePt" dir="t"/>
          </a:scene3d>
          <a:sp3d prstMaterial="plastic">
            <a:bevelT/>
            <a:bevelB/>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b="1" u="sng" dirty="0">
                <a:solidFill>
                  <a:srgbClr val="7030A0"/>
                </a:solidFill>
              </a:rPr>
              <a:t>Temporary Professionals in my life </a:t>
            </a:r>
          </a:p>
          <a:p>
            <a:pPr marL="285750" indent="-285750">
              <a:buFont typeface="Arial" panose="020B0604020202020204" pitchFamily="34" charset="0"/>
              <a:buChar char="•"/>
            </a:pPr>
            <a:r>
              <a:rPr lang="en-US" sz="1400" dirty="0">
                <a:solidFill>
                  <a:srgbClr val="7030A0"/>
                </a:solidFill>
              </a:rPr>
              <a:t>Not forever, but they are helpful right now</a:t>
            </a:r>
          </a:p>
          <a:p>
            <a:pPr marL="285750" indent="-285750">
              <a:buFont typeface="Arial" panose="020B0604020202020204" pitchFamily="34" charset="0"/>
              <a:buChar char="•"/>
            </a:pPr>
            <a:r>
              <a:rPr lang="en-US" sz="1400" dirty="0">
                <a:solidFill>
                  <a:srgbClr val="7030A0"/>
                </a:solidFill>
              </a:rPr>
              <a:t>Not “friends” because they are doing a job, but special in a different way. They are usually friendly and helpful </a:t>
            </a:r>
          </a:p>
          <a:p>
            <a:pPr algn="ctr"/>
            <a:endParaRPr lang="en-US" sz="1400" dirty="0">
              <a:solidFill>
                <a:srgbClr val="7030A0"/>
              </a:solidFill>
            </a:endParaRPr>
          </a:p>
        </p:txBody>
      </p:sp>
      <p:sp>
        <p:nvSpPr>
          <p:cNvPr id="16" name="Oval Callout 15"/>
          <p:cNvSpPr/>
          <p:nvPr/>
        </p:nvSpPr>
        <p:spPr>
          <a:xfrm>
            <a:off x="181343" y="3985474"/>
            <a:ext cx="2372318" cy="1638010"/>
          </a:xfrm>
          <a:prstGeom prst="wedgeEllipseCallout">
            <a:avLst>
              <a:gd name="adj1" fmla="val 68138"/>
              <a:gd name="adj2" fmla="val -211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u="sng" dirty="0"/>
              <a:t>Things they say </a:t>
            </a:r>
          </a:p>
          <a:p>
            <a:pPr marL="285750" indent="-285750">
              <a:buFont typeface="Arial" panose="020B0604020202020204" pitchFamily="34" charset="0"/>
              <a:buChar char="•"/>
            </a:pPr>
            <a:r>
              <a:rPr lang="en-US" dirty="0"/>
              <a:t>“I care about you!” </a:t>
            </a:r>
          </a:p>
          <a:p>
            <a:pPr marL="285750" indent="-285750">
              <a:buFont typeface="Arial" panose="020B0604020202020204" pitchFamily="34" charset="0"/>
              <a:buChar char="•"/>
            </a:pPr>
            <a:r>
              <a:rPr lang="en-US" dirty="0"/>
              <a:t>“I want to help.”</a:t>
            </a:r>
          </a:p>
        </p:txBody>
      </p:sp>
      <p:sp>
        <p:nvSpPr>
          <p:cNvPr id="17" name="Oval Callout 16"/>
          <p:cNvSpPr/>
          <p:nvPr/>
        </p:nvSpPr>
        <p:spPr>
          <a:xfrm>
            <a:off x="5992938" y="4631207"/>
            <a:ext cx="2953709" cy="2083158"/>
          </a:xfrm>
          <a:prstGeom prst="wedgeEllipseCallout">
            <a:avLst>
              <a:gd name="adj1" fmla="val -75277"/>
              <a:gd name="adj2" fmla="val -2474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u="sng" dirty="0"/>
              <a:t>Things they say </a:t>
            </a:r>
          </a:p>
          <a:p>
            <a:pPr marL="285750" indent="-285750">
              <a:buFont typeface="Arial" panose="020B0604020202020204" pitchFamily="34" charset="0"/>
              <a:buChar char="•"/>
            </a:pPr>
            <a:r>
              <a:rPr lang="en-US" sz="1600" dirty="0"/>
              <a:t>I do a special job to help you.</a:t>
            </a:r>
          </a:p>
          <a:p>
            <a:pPr marL="285750" indent="-285750">
              <a:buFont typeface="Arial" panose="020B0604020202020204" pitchFamily="34" charset="0"/>
              <a:buChar char="•"/>
            </a:pPr>
            <a:r>
              <a:rPr lang="en-US" sz="1600" dirty="0"/>
              <a:t>I will have to move on when you graduate from my client list someday. </a:t>
            </a:r>
          </a:p>
        </p:txBody>
      </p:sp>
      <p:sp>
        <p:nvSpPr>
          <p:cNvPr id="19" name="Left-Right Arrow 18"/>
          <p:cNvSpPr/>
          <p:nvPr/>
        </p:nvSpPr>
        <p:spPr>
          <a:xfrm rot="2177497">
            <a:off x="3567594" y="1687388"/>
            <a:ext cx="891061" cy="254135"/>
          </a:xfrm>
          <a:prstGeom prst="leftRightArrow">
            <a:avLst>
              <a:gd name="adj1" fmla="val 50000"/>
              <a:gd name="adj2" fmla="val 1069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Right Arrow 19"/>
          <p:cNvSpPr/>
          <p:nvPr/>
        </p:nvSpPr>
        <p:spPr>
          <a:xfrm>
            <a:off x="5315087" y="2558038"/>
            <a:ext cx="891061" cy="254135"/>
          </a:xfrm>
          <a:prstGeom prst="leftRightArrow">
            <a:avLst>
              <a:gd name="adj1" fmla="val 50000"/>
              <a:gd name="adj2" fmla="val 1069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Right Arrow 20"/>
          <p:cNvSpPr/>
          <p:nvPr/>
        </p:nvSpPr>
        <p:spPr>
          <a:xfrm rot="17600098">
            <a:off x="3812285" y="3570300"/>
            <a:ext cx="891061" cy="254135"/>
          </a:xfrm>
          <a:prstGeom prst="leftRightArrow">
            <a:avLst>
              <a:gd name="adj1" fmla="val 50000"/>
              <a:gd name="adj2" fmla="val 1069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81343" y="122785"/>
            <a:ext cx="1897437" cy="369332"/>
          </a:xfrm>
          <a:prstGeom prst="rect">
            <a:avLst/>
          </a:prstGeom>
          <a:ln>
            <a:solidFill>
              <a:srgbClr val="7030A0"/>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My support map </a:t>
            </a:r>
          </a:p>
        </p:txBody>
      </p:sp>
      <p:sp>
        <p:nvSpPr>
          <p:cNvPr id="18" name="TextBox 17">
            <a:extLst>
              <a:ext uri="{FF2B5EF4-FFF2-40B4-BE49-F238E27FC236}">
                <a16:creationId xmlns:a16="http://schemas.microsoft.com/office/drawing/2014/main" id="{753DC028-C666-43E4-945A-2D77A0FF1594}"/>
              </a:ext>
            </a:extLst>
          </p:cNvPr>
          <p:cNvSpPr txBox="1"/>
          <p:nvPr/>
        </p:nvSpPr>
        <p:spPr>
          <a:xfrm>
            <a:off x="181343" y="6222567"/>
            <a:ext cx="1897437" cy="369332"/>
          </a:xfrm>
          <a:prstGeom prst="rect">
            <a:avLst/>
          </a:prstGeom>
          <a:ln>
            <a:solidFill>
              <a:srgbClr val="7030A0"/>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Example</a:t>
            </a:r>
          </a:p>
        </p:txBody>
      </p:sp>
    </p:spTree>
    <p:extLst>
      <p:ext uri="{BB962C8B-B14F-4D97-AF65-F5344CB8AC3E}">
        <p14:creationId xmlns:p14="http://schemas.microsoft.com/office/powerpoint/2010/main" val="172565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3687194" y="1857551"/>
            <a:ext cx="1999038" cy="1937312"/>
          </a:xfrm>
          <a:prstGeom prst="ellipse">
            <a:avLst/>
          </a:prstGeom>
          <a:solidFill>
            <a:srgbClr val="AC82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923316" y="2382788"/>
            <a:ext cx="1607976" cy="707886"/>
          </a:xfrm>
          <a:prstGeom prst="rect">
            <a:avLst/>
          </a:prstGeom>
          <a:noFill/>
        </p:spPr>
        <p:txBody>
          <a:bodyPr wrap="square" rtlCol="0">
            <a:spAutoFit/>
          </a:bodyPr>
          <a:lstStyle/>
          <a:p>
            <a:pPr algn="ctr"/>
            <a:r>
              <a:rPr lang="en-US" sz="2000" dirty="0">
                <a:latin typeface="+mj-lt"/>
              </a:rPr>
              <a:t>ME (my name and pic)</a:t>
            </a:r>
          </a:p>
        </p:txBody>
      </p:sp>
      <p:sp>
        <p:nvSpPr>
          <p:cNvPr id="10" name="Oval 9"/>
          <p:cNvSpPr/>
          <p:nvPr/>
        </p:nvSpPr>
        <p:spPr>
          <a:xfrm>
            <a:off x="5974234" y="1486874"/>
            <a:ext cx="2991115" cy="2736194"/>
          </a:xfrm>
          <a:prstGeom prst="ellipse">
            <a:avLst/>
          </a:prstGeom>
          <a:ln>
            <a:solidFill>
              <a:srgbClr val="7030A0"/>
            </a:solidFill>
          </a:ln>
          <a:scene3d>
            <a:camera prst="orthographicFront"/>
            <a:lightRig rig="threePt" dir="t"/>
          </a:scene3d>
          <a:sp3d>
            <a:bevelT/>
            <a:bevelB/>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u="sng" dirty="0">
                <a:solidFill>
                  <a:srgbClr val="7030A0"/>
                </a:solidFill>
              </a:rPr>
              <a:t>Role: </a:t>
            </a:r>
          </a:p>
          <a:p>
            <a:pPr marL="285750" indent="-285750">
              <a:buFont typeface="Arial" panose="020B0604020202020204" pitchFamily="34" charset="0"/>
              <a:buChar char="•"/>
            </a:pPr>
            <a:r>
              <a:rPr lang="en-US" sz="1400" dirty="0">
                <a:solidFill>
                  <a:srgbClr val="7030A0"/>
                </a:solidFill>
              </a:rPr>
              <a:t>Clarifying statement about what this role IS </a:t>
            </a:r>
          </a:p>
          <a:p>
            <a:pPr marL="285750" indent="-285750">
              <a:buFont typeface="Arial" panose="020B0604020202020204" pitchFamily="34" charset="0"/>
              <a:buChar char="•"/>
            </a:pPr>
            <a:r>
              <a:rPr lang="en-US" sz="1400" dirty="0">
                <a:solidFill>
                  <a:srgbClr val="7030A0"/>
                </a:solidFill>
              </a:rPr>
              <a:t>Clarifying statement about what this role is not</a:t>
            </a:r>
          </a:p>
          <a:p>
            <a:pPr marL="285750" indent="-285750">
              <a:buFont typeface="Arial" panose="020B0604020202020204" pitchFamily="34" charset="0"/>
              <a:buChar char="•"/>
            </a:pPr>
            <a:r>
              <a:rPr lang="en-US" sz="1400" dirty="0">
                <a:solidFill>
                  <a:srgbClr val="7030A0"/>
                </a:solidFill>
              </a:rPr>
              <a:t>Example of person’s name in this role</a:t>
            </a:r>
          </a:p>
        </p:txBody>
      </p:sp>
      <p:sp>
        <p:nvSpPr>
          <p:cNvPr id="11" name="Oval 10"/>
          <p:cNvSpPr/>
          <p:nvPr/>
        </p:nvSpPr>
        <p:spPr>
          <a:xfrm>
            <a:off x="1566010" y="450767"/>
            <a:ext cx="2357306" cy="2164360"/>
          </a:xfrm>
          <a:prstGeom prst="ellipse">
            <a:avLst/>
          </a:prstGeom>
          <a:ln>
            <a:solidFill>
              <a:srgbClr val="7030A0"/>
            </a:solidFill>
          </a:ln>
          <a:scene3d>
            <a:camera prst="orthographicFront"/>
            <a:lightRig rig="threePt" dir="t"/>
          </a:scene3d>
          <a:sp3d>
            <a:bevelT/>
            <a:bevelB/>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b="1" u="sng" dirty="0">
                <a:solidFill>
                  <a:srgbClr val="7030A0"/>
                </a:solidFill>
              </a:rPr>
              <a:t>Role: </a:t>
            </a:r>
          </a:p>
          <a:p>
            <a:pPr marL="285750" indent="-285750">
              <a:buFont typeface="Arial" panose="020B0604020202020204" pitchFamily="34" charset="0"/>
              <a:buChar char="•"/>
            </a:pPr>
            <a:r>
              <a:rPr lang="en-US" sz="1100" dirty="0">
                <a:solidFill>
                  <a:srgbClr val="7030A0"/>
                </a:solidFill>
              </a:rPr>
              <a:t>Clarifying statement about what this role IS </a:t>
            </a:r>
          </a:p>
          <a:p>
            <a:pPr marL="285750" indent="-285750">
              <a:buFont typeface="Arial" panose="020B0604020202020204" pitchFamily="34" charset="0"/>
              <a:buChar char="•"/>
            </a:pPr>
            <a:r>
              <a:rPr lang="en-US" sz="1100" dirty="0">
                <a:solidFill>
                  <a:srgbClr val="7030A0"/>
                </a:solidFill>
              </a:rPr>
              <a:t>Clarifying statement about what this role is not</a:t>
            </a:r>
          </a:p>
          <a:p>
            <a:pPr marL="285750" indent="-285750">
              <a:buFont typeface="Arial" panose="020B0604020202020204" pitchFamily="34" charset="0"/>
              <a:buChar char="•"/>
            </a:pPr>
            <a:r>
              <a:rPr lang="en-US" sz="1100" dirty="0">
                <a:solidFill>
                  <a:srgbClr val="7030A0"/>
                </a:solidFill>
              </a:rPr>
              <a:t>Example of person’s name in this role</a:t>
            </a:r>
          </a:p>
        </p:txBody>
      </p:sp>
      <p:sp>
        <p:nvSpPr>
          <p:cNvPr id="12" name="Oval Callout 11"/>
          <p:cNvSpPr/>
          <p:nvPr/>
        </p:nvSpPr>
        <p:spPr>
          <a:xfrm>
            <a:off x="4930213" y="129486"/>
            <a:ext cx="2742762" cy="1667118"/>
          </a:xfrm>
          <a:prstGeom prst="wedgeEllipseCallout">
            <a:avLst>
              <a:gd name="adj1" fmla="val 46874"/>
              <a:gd name="adj2" fmla="val 4462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u="sng" dirty="0"/>
              <a:t>Things we could say </a:t>
            </a:r>
          </a:p>
          <a:p>
            <a:pPr marL="285750" indent="-285750">
              <a:buFont typeface="Arial" panose="020B0604020202020204" pitchFamily="34" charset="0"/>
              <a:buChar char="•"/>
            </a:pPr>
            <a:r>
              <a:rPr lang="en-US" dirty="0"/>
              <a:t>Example 1</a:t>
            </a:r>
          </a:p>
          <a:p>
            <a:pPr marL="285750" indent="-285750">
              <a:buFont typeface="Arial" panose="020B0604020202020204" pitchFamily="34" charset="0"/>
              <a:buChar char="•"/>
            </a:pPr>
            <a:r>
              <a:rPr lang="en-US" dirty="0"/>
              <a:t>Example 2</a:t>
            </a:r>
          </a:p>
        </p:txBody>
      </p:sp>
      <p:sp>
        <p:nvSpPr>
          <p:cNvPr id="14" name="Oval Callout 13"/>
          <p:cNvSpPr/>
          <p:nvPr/>
        </p:nvSpPr>
        <p:spPr>
          <a:xfrm>
            <a:off x="184460" y="2365490"/>
            <a:ext cx="2144564" cy="1414359"/>
          </a:xfrm>
          <a:prstGeom prst="wedgeEllipseCallout">
            <a:avLst>
              <a:gd name="adj1" fmla="val 36834"/>
              <a:gd name="adj2" fmla="val -6866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u="sng" dirty="0"/>
              <a:t>Things we say </a:t>
            </a:r>
          </a:p>
          <a:p>
            <a:pPr marL="285750" indent="-285750">
              <a:buFont typeface="Arial" panose="020B0604020202020204" pitchFamily="34" charset="0"/>
              <a:buChar char="•"/>
            </a:pPr>
            <a:r>
              <a:rPr lang="en-US" dirty="0"/>
              <a:t>Example 1</a:t>
            </a:r>
          </a:p>
          <a:p>
            <a:pPr marL="285750" indent="-285750">
              <a:buFont typeface="Arial" panose="020B0604020202020204" pitchFamily="34" charset="0"/>
              <a:buChar char="•"/>
            </a:pPr>
            <a:r>
              <a:rPr lang="en-US" dirty="0"/>
              <a:t>Example 2</a:t>
            </a:r>
          </a:p>
        </p:txBody>
      </p:sp>
      <p:sp>
        <p:nvSpPr>
          <p:cNvPr id="15" name="Oval 14"/>
          <p:cNvSpPr/>
          <p:nvPr/>
        </p:nvSpPr>
        <p:spPr>
          <a:xfrm>
            <a:off x="2552240" y="4008165"/>
            <a:ext cx="3018979" cy="2803011"/>
          </a:xfrm>
          <a:prstGeom prst="ellipse">
            <a:avLst/>
          </a:prstGeom>
          <a:ln>
            <a:solidFill>
              <a:srgbClr val="7030A0"/>
            </a:solidFill>
          </a:ln>
          <a:scene3d>
            <a:camera prst="orthographicFront"/>
            <a:lightRig rig="threePt" dir="t"/>
          </a:scene3d>
          <a:sp3d prstMaterial="plastic">
            <a:bevelT/>
            <a:bevelB/>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u="sng" dirty="0">
                <a:solidFill>
                  <a:srgbClr val="7030A0"/>
                </a:solidFill>
              </a:rPr>
              <a:t>Role: </a:t>
            </a:r>
          </a:p>
          <a:p>
            <a:pPr marL="285750" indent="-285750">
              <a:buFont typeface="Arial" panose="020B0604020202020204" pitchFamily="34" charset="0"/>
              <a:buChar char="•"/>
            </a:pPr>
            <a:r>
              <a:rPr lang="en-US" sz="1400" dirty="0">
                <a:solidFill>
                  <a:srgbClr val="7030A0"/>
                </a:solidFill>
              </a:rPr>
              <a:t>Clarifying statement about what this role IS </a:t>
            </a:r>
          </a:p>
          <a:p>
            <a:pPr marL="285750" indent="-285750">
              <a:buFont typeface="Arial" panose="020B0604020202020204" pitchFamily="34" charset="0"/>
              <a:buChar char="•"/>
            </a:pPr>
            <a:r>
              <a:rPr lang="en-US" sz="1400" dirty="0">
                <a:solidFill>
                  <a:srgbClr val="7030A0"/>
                </a:solidFill>
              </a:rPr>
              <a:t>Clarifying statement about what this role is not</a:t>
            </a:r>
          </a:p>
          <a:p>
            <a:pPr marL="285750" indent="-285750">
              <a:buFont typeface="Arial" panose="020B0604020202020204" pitchFamily="34" charset="0"/>
              <a:buChar char="•"/>
            </a:pPr>
            <a:r>
              <a:rPr lang="en-US" sz="1400" dirty="0">
                <a:solidFill>
                  <a:srgbClr val="7030A0"/>
                </a:solidFill>
              </a:rPr>
              <a:t>Example of person’s name in this role</a:t>
            </a:r>
          </a:p>
          <a:p>
            <a:pPr algn="ctr"/>
            <a:endParaRPr lang="en-US" sz="1000" dirty="0">
              <a:solidFill>
                <a:srgbClr val="7030A0"/>
              </a:solidFill>
            </a:endParaRPr>
          </a:p>
        </p:txBody>
      </p:sp>
      <p:sp>
        <p:nvSpPr>
          <p:cNvPr id="16" name="Oval Callout 15"/>
          <p:cNvSpPr/>
          <p:nvPr/>
        </p:nvSpPr>
        <p:spPr>
          <a:xfrm>
            <a:off x="181343" y="3985474"/>
            <a:ext cx="2372318" cy="1638010"/>
          </a:xfrm>
          <a:prstGeom prst="wedgeEllipseCallout">
            <a:avLst>
              <a:gd name="adj1" fmla="val 68138"/>
              <a:gd name="adj2" fmla="val -211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u="sng" dirty="0"/>
              <a:t>Things they say </a:t>
            </a:r>
          </a:p>
          <a:p>
            <a:pPr marL="285750" indent="-285750">
              <a:buFont typeface="Arial" panose="020B0604020202020204" pitchFamily="34" charset="0"/>
              <a:buChar char="•"/>
            </a:pPr>
            <a:r>
              <a:rPr lang="en-US" dirty="0"/>
              <a:t>Example 1</a:t>
            </a:r>
          </a:p>
          <a:p>
            <a:pPr marL="285750" indent="-285750">
              <a:buFont typeface="Arial" panose="020B0604020202020204" pitchFamily="34" charset="0"/>
              <a:buChar char="•"/>
            </a:pPr>
            <a:r>
              <a:rPr lang="en-US" dirty="0"/>
              <a:t>Example 2</a:t>
            </a:r>
          </a:p>
        </p:txBody>
      </p:sp>
      <p:sp>
        <p:nvSpPr>
          <p:cNvPr id="17" name="Oval Callout 16"/>
          <p:cNvSpPr/>
          <p:nvPr/>
        </p:nvSpPr>
        <p:spPr>
          <a:xfrm>
            <a:off x="5992938" y="4631207"/>
            <a:ext cx="2953709" cy="2083158"/>
          </a:xfrm>
          <a:prstGeom prst="wedgeEllipseCallout">
            <a:avLst>
              <a:gd name="adj1" fmla="val -75277"/>
              <a:gd name="adj2" fmla="val -2474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u="sng" dirty="0"/>
              <a:t>Things they say</a:t>
            </a:r>
          </a:p>
          <a:p>
            <a:pPr marL="285750" indent="-285750">
              <a:buFont typeface="Arial" panose="020B0604020202020204" pitchFamily="34" charset="0"/>
              <a:buChar char="•"/>
            </a:pPr>
            <a:r>
              <a:rPr lang="en-US" sz="1600" dirty="0"/>
              <a:t>Example 1</a:t>
            </a:r>
          </a:p>
          <a:p>
            <a:pPr marL="285750" indent="-285750">
              <a:buFont typeface="Arial" panose="020B0604020202020204" pitchFamily="34" charset="0"/>
              <a:buChar char="•"/>
            </a:pPr>
            <a:r>
              <a:rPr lang="en-US" sz="1600" dirty="0"/>
              <a:t>Example 2</a:t>
            </a:r>
          </a:p>
        </p:txBody>
      </p:sp>
      <p:sp>
        <p:nvSpPr>
          <p:cNvPr id="19" name="Left-Right Arrow 18"/>
          <p:cNvSpPr/>
          <p:nvPr/>
        </p:nvSpPr>
        <p:spPr>
          <a:xfrm rot="2177497">
            <a:off x="3567594" y="1687388"/>
            <a:ext cx="891061" cy="254135"/>
          </a:xfrm>
          <a:prstGeom prst="leftRightArrow">
            <a:avLst>
              <a:gd name="adj1" fmla="val 50000"/>
              <a:gd name="adj2" fmla="val 1069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Right Arrow 19"/>
          <p:cNvSpPr/>
          <p:nvPr/>
        </p:nvSpPr>
        <p:spPr>
          <a:xfrm>
            <a:off x="5315087" y="2558038"/>
            <a:ext cx="891061" cy="254135"/>
          </a:xfrm>
          <a:prstGeom prst="leftRightArrow">
            <a:avLst>
              <a:gd name="adj1" fmla="val 50000"/>
              <a:gd name="adj2" fmla="val 1069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Right Arrow 20"/>
          <p:cNvSpPr/>
          <p:nvPr/>
        </p:nvSpPr>
        <p:spPr>
          <a:xfrm rot="17600098">
            <a:off x="3812285" y="3570300"/>
            <a:ext cx="891061" cy="254135"/>
          </a:xfrm>
          <a:prstGeom prst="leftRightArrow">
            <a:avLst>
              <a:gd name="adj1" fmla="val 50000"/>
              <a:gd name="adj2" fmla="val 1069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81343" y="122785"/>
            <a:ext cx="1897437" cy="369332"/>
          </a:xfrm>
          <a:prstGeom prst="rect">
            <a:avLst/>
          </a:prstGeom>
          <a:ln>
            <a:solidFill>
              <a:srgbClr val="7030A0"/>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My support map </a:t>
            </a:r>
          </a:p>
        </p:txBody>
      </p:sp>
      <p:sp>
        <p:nvSpPr>
          <p:cNvPr id="18" name="TextBox 17">
            <a:extLst>
              <a:ext uri="{FF2B5EF4-FFF2-40B4-BE49-F238E27FC236}">
                <a16:creationId xmlns:a16="http://schemas.microsoft.com/office/drawing/2014/main" id="{1DCD8441-4D50-4D56-A8B7-A402B0FF886B}"/>
              </a:ext>
            </a:extLst>
          </p:cNvPr>
          <p:cNvSpPr txBox="1"/>
          <p:nvPr/>
        </p:nvSpPr>
        <p:spPr>
          <a:xfrm>
            <a:off x="181343" y="6222567"/>
            <a:ext cx="1897437" cy="369332"/>
          </a:xfrm>
          <a:prstGeom prst="rect">
            <a:avLst/>
          </a:prstGeom>
          <a:ln>
            <a:solidFill>
              <a:srgbClr val="7030A0"/>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Sample template</a:t>
            </a:r>
          </a:p>
        </p:txBody>
      </p:sp>
    </p:spTree>
    <p:extLst>
      <p:ext uri="{BB962C8B-B14F-4D97-AF65-F5344CB8AC3E}">
        <p14:creationId xmlns:p14="http://schemas.microsoft.com/office/powerpoint/2010/main" val="64487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9626-A885-4B22-9737-A02251C08F4D}"/>
              </a:ext>
            </a:extLst>
          </p:cNvPr>
          <p:cNvSpPr>
            <a:spLocks noGrp="1"/>
          </p:cNvSpPr>
          <p:nvPr>
            <p:ph type="title"/>
          </p:nvPr>
        </p:nvSpPr>
        <p:spPr/>
        <p:txBody>
          <a:bodyPr/>
          <a:lstStyle/>
          <a:p>
            <a:pPr algn="ctr"/>
            <a:r>
              <a:rPr lang="en-US" dirty="0"/>
              <a:t>Example of </a:t>
            </a:r>
            <a:r>
              <a:rPr lang="en-US" b="1" dirty="0"/>
              <a:t>supporting client*, </a:t>
            </a:r>
            <a:br>
              <a:rPr lang="en-US" b="1" dirty="0"/>
            </a:br>
            <a:r>
              <a:rPr lang="en-US" dirty="0"/>
              <a:t>using the role map tool </a:t>
            </a:r>
          </a:p>
        </p:txBody>
      </p:sp>
      <p:pic>
        <p:nvPicPr>
          <p:cNvPr id="5" name="Content Placeholder 4" descr="School girl">
            <a:extLst>
              <a:ext uri="{FF2B5EF4-FFF2-40B4-BE49-F238E27FC236}">
                <a16:creationId xmlns:a16="http://schemas.microsoft.com/office/drawing/2014/main" id="{3F9C30A1-43CA-4CF5-8762-47318122D9AA}"/>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1602" y="3069929"/>
            <a:ext cx="685800" cy="685800"/>
          </a:xfrm>
        </p:spPr>
      </p:pic>
      <p:pic>
        <p:nvPicPr>
          <p:cNvPr id="7" name="Graphic 6" descr="Woman">
            <a:extLst>
              <a:ext uri="{FF2B5EF4-FFF2-40B4-BE49-F238E27FC236}">
                <a16:creationId xmlns:a16="http://schemas.microsoft.com/office/drawing/2014/main" id="{5FB0EED9-28EF-4EA2-9493-5C1366EFDDF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95915" y="3006296"/>
            <a:ext cx="685800" cy="685800"/>
          </a:xfrm>
          <a:prstGeom prst="rect">
            <a:avLst/>
          </a:prstGeom>
        </p:spPr>
      </p:pic>
      <p:sp>
        <p:nvSpPr>
          <p:cNvPr id="10" name="Speech Bubble: Rectangle with Corners Rounded 9">
            <a:extLst>
              <a:ext uri="{FF2B5EF4-FFF2-40B4-BE49-F238E27FC236}">
                <a16:creationId xmlns:a16="http://schemas.microsoft.com/office/drawing/2014/main" id="{09015629-0AA2-4E8C-8F73-381CA967B9BB}"/>
              </a:ext>
            </a:extLst>
          </p:cNvPr>
          <p:cNvSpPr/>
          <p:nvPr/>
        </p:nvSpPr>
        <p:spPr>
          <a:xfrm>
            <a:off x="2145031" y="1971861"/>
            <a:ext cx="685801" cy="1018056"/>
          </a:xfrm>
          <a:prstGeom prst="wedgeRoundRectCallout">
            <a:avLst/>
          </a:prstGeom>
          <a:solidFill>
            <a:srgbClr val="F6D9F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prstClr val="black"/>
                </a:solidFill>
                <a:latin typeface="Calibri" panose="020F0502020204030204"/>
              </a:rPr>
              <a:t>Client says “will you be my friend forever? “</a:t>
            </a:r>
          </a:p>
        </p:txBody>
      </p:sp>
      <p:sp>
        <p:nvSpPr>
          <p:cNvPr id="11" name="Speech Bubble: Rectangle with Corners Rounded 10">
            <a:extLst>
              <a:ext uri="{FF2B5EF4-FFF2-40B4-BE49-F238E27FC236}">
                <a16:creationId xmlns:a16="http://schemas.microsoft.com/office/drawing/2014/main" id="{2C3E996D-50EE-49C2-A6D7-25CC87D240F8}"/>
              </a:ext>
            </a:extLst>
          </p:cNvPr>
          <p:cNvSpPr/>
          <p:nvPr/>
        </p:nvSpPr>
        <p:spPr>
          <a:xfrm>
            <a:off x="2877525" y="1988241"/>
            <a:ext cx="1489394" cy="1018056"/>
          </a:xfrm>
          <a:prstGeom prst="wedgeRoundRectCallout">
            <a:avLst>
              <a:gd name="adj1" fmla="val -12404"/>
              <a:gd name="adj2" fmla="val 7527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prstClr val="black"/>
                </a:solidFill>
                <a:latin typeface="Calibri" panose="020F0502020204030204"/>
              </a:rPr>
              <a:t>“That’s such a great question! Thank you for asking! I am Cindy. This is my picture and name on your map. What do I usually say about friends?” </a:t>
            </a:r>
          </a:p>
        </p:txBody>
      </p:sp>
      <p:pic>
        <p:nvPicPr>
          <p:cNvPr id="12" name="Content Placeholder 4" descr="School girl">
            <a:extLst>
              <a:ext uri="{FF2B5EF4-FFF2-40B4-BE49-F238E27FC236}">
                <a16:creationId xmlns:a16="http://schemas.microsoft.com/office/drawing/2014/main" id="{754A7BE6-44C2-423D-A954-93B5EBF9649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32753" y="3061813"/>
            <a:ext cx="685800" cy="685800"/>
          </a:xfrm>
          <a:prstGeom prst="rect">
            <a:avLst/>
          </a:prstGeom>
        </p:spPr>
      </p:pic>
      <p:sp>
        <p:nvSpPr>
          <p:cNvPr id="14" name="Speech Bubble: Rectangle with Corners Rounded 13">
            <a:extLst>
              <a:ext uri="{FF2B5EF4-FFF2-40B4-BE49-F238E27FC236}">
                <a16:creationId xmlns:a16="http://schemas.microsoft.com/office/drawing/2014/main" id="{4C1CEF37-96BC-4B65-A560-A83072187988}"/>
              </a:ext>
            </a:extLst>
          </p:cNvPr>
          <p:cNvSpPr/>
          <p:nvPr/>
        </p:nvSpPr>
        <p:spPr>
          <a:xfrm>
            <a:off x="4435955" y="1971861"/>
            <a:ext cx="1140142" cy="1018056"/>
          </a:xfrm>
          <a:prstGeom prst="wedgeRoundRectCallout">
            <a:avLst>
              <a:gd name="adj1" fmla="val -35584"/>
              <a:gd name="adj2" fmla="val 71442"/>
              <a:gd name="adj3" fmla="val 16667"/>
            </a:avLst>
          </a:prstGeom>
          <a:solidFill>
            <a:srgbClr val="F6D9F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prstClr val="black"/>
                </a:solidFill>
                <a:latin typeface="Calibri" panose="020F0502020204030204"/>
              </a:rPr>
              <a:t>“a friend is someone who chooses to play with me and we do things together when we want to”.</a:t>
            </a:r>
          </a:p>
        </p:txBody>
      </p:sp>
      <p:sp>
        <p:nvSpPr>
          <p:cNvPr id="15" name="Speech Bubble: Rectangle with Corners Rounded 14">
            <a:extLst>
              <a:ext uri="{FF2B5EF4-FFF2-40B4-BE49-F238E27FC236}">
                <a16:creationId xmlns:a16="http://schemas.microsoft.com/office/drawing/2014/main" id="{2E2CA78C-522A-4A9F-87A8-E10229E5B53D}"/>
              </a:ext>
            </a:extLst>
          </p:cNvPr>
          <p:cNvSpPr/>
          <p:nvPr/>
        </p:nvSpPr>
        <p:spPr>
          <a:xfrm>
            <a:off x="5645133" y="1949550"/>
            <a:ext cx="2852183" cy="1112263"/>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25" dirty="0">
                <a:solidFill>
                  <a:prstClr val="black"/>
                </a:solidFill>
                <a:latin typeface="Calibri" panose="020F0502020204030204"/>
              </a:rPr>
              <a:t>“That’s right! I am someone who is FRIENDLY, but I am different than a friend. I am one of your HELPERS. My helper job is your THERAPIST. Your team pays me to help you! I am not called a friend, but I can help you learn the things that you use in your friendships. I wonder if you have any more questions or if you would like to look at your calendar and see when your friend is coming over next. “</a:t>
            </a:r>
            <a:br>
              <a:rPr lang="en-US" sz="825" dirty="0">
                <a:solidFill>
                  <a:prstClr val="black"/>
                </a:solidFill>
                <a:latin typeface="Calibri" panose="020F0502020204030204"/>
              </a:rPr>
            </a:br>
            <a:endParaRPr lang="en-US" sz="825" dirty="0">
              <a:solidFill>
                <a:prstClr val="black"/>
              </a:solidFill>
              <a:latin typeface="Calibri" panose="020F0502020204030204"/>
            </a:endParaRPr>
          </a:p>
        </p:txBody>
      </p:sp>
      <p:pic>
        <p:nvPicPr>
          <p:cNvPr id="18" name="Graphic 17" descr="Woman">
            <a:extLst>
              <a:ext uri="{FF2B5EF4-FFF2-40B4-BE49-F238E27FC236}">
                <a16:creationId xmlns:a16="http://schemas.microsoft.com/office/drawing/2014/main" id="{72E98214-FBDC-4893-AB82-11357FEDB4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80776" y="2989917"/>
            <a:ext cx="685800" cy="685800"/>
          </a:xfrm>
          <a:prstGeom prst="rect">
            <a:avLst/>
          </a:prstGeom>
        </p:spPr>
      </p:pic>
      <p:pic>
        <p:nvPicPr>
          <p:cNvPr id="19" name="Content Placeholder 4" descr="School girl">
            <a:extLst>
              <a:ext uri="{FF2B5EF4-FFF2-40B4-BE49-F238E27FC236}">
                <a16:creationId xmlns:a16="http://schemas.microsoft.com/office/drawing/2014/main" id="{F1DD385E-712C-430C-9307-041C8FEAE0A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91345" y="5150151"/>
            <a:ext cx="685800" cy="685800"/>
          </a:xfrm>
          <a:prstGeom prst="rect">
            <a:avLst/>
          </a:prstGeom>
        </p:spPr>
      </p:pic>
      <p:sp>
        <p:nvSpPr>
          <p:cNvPr id="20" name="Speech Bubble: Rectangle with Corners Rounded 19">
            <a:extLst>
              <a:ext uri="{FF2B5EF4-FFF2-40B4-BE49-F238E27FC236}">
                <a16:creationId xmlns:a16="http://schemas.microsoft.com/office/drawing/2014/main" id="{8E609783-9870-4ED9-B3D5-5C6A07F28813}"/>
              </a:ext>
            </a:extLst>
          </p:cNvPr>
          <p:cNvSpPr/>
          <p:nvPr/>
        </p:nvSpPr>
        <p:spPr>
          <a:xfrm>
            <a:off x="2845474" y="3979296"/>
            <a:ext cx="1489394" cy="974522"/>
          </a:xfrm>
          <a:prstGeom prst="wedgeRoundRectCallout">
            <a:avLst>
              <a:gd name="adj1" fmla="val -35584"/>
              <a:gd name="adj2" fmla="val 71442"/>
              <a:gd name="adj3" fmla="val 16667"/>
            </a:avLst>
          </a:prstGeom>
          <a:solidFill>
            <a:srgbClr val="F6D9F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prstClr val="black"/>
                </a:solidFill>
                <a:latin typeface="Calibri" panose="020F0502020204030204"/>
              </a:rPr>
              <a:t>looks at Calendar and says “Tuesday! Adam is coming Tuesday. I want to pretend and practice for Tuesday.  Can we play dolls?”</a:t>
            </a:r>
          </a:p>
        </p:txBody>
      </p:sp>
      <p:pic>
        <p:nvPicPr>
          <p:cNvPr id="21" name="Graphic 20" descr="Woman">
            <a:extLst>
              <a:ext uri="{FF2B5EF4-FFF2-40B4-BE49-F238E27FC236}">
                <a16:creationId xmlns:a16="http://schemas.microsoft.com/office/drawing/2014/main" id="{2B6EA98D-EBDE-4D60-88DF-EF76054139D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762797" y="5042718"/>
            <a:ext cx="685800" cy="685800"/>
          </a:xfrm>
          <a:prstGeom prst="rect">
            <a:avLst/>
          </a:prstGeom>
        </p:spPr>
      </p:pic>
      <p:sp>
        <p:nvSpPr>
          <p:cNvPr id="29" name="Speech Bubble: Rectangle with Corners Rounded 28">
            <a:extLst>
              <a:ext uri="{FF2B5EF4-FFF2-40B4-BE49-F238E27FC236}">
                <a16:creationId xmlns:a16="http://schemas.microsoft.com/office/drawing/2014/main" id="{346168B7-47A1-4514-BEAF-F3A1B8058E2E}"/>
              </a:ext>
            </a:extLst>
          </p:cNvPr>
          <p:cNvSpPr/>
          <p:nvPr/>
        </p:nvSpPr>
        <p:spPr>
          <a:xfrm>
            <a:off x="4399554" y="3979296"/>
            <a:ext cx="1684379" cy="974522"/>
          </a:xfrm>
          <a:prstGeom prst="wedgeRoundRectCallout">
            <a:avLst>
              <a:gd name="adj1" fmla="val -20235"/>
              <a:gd name="adj2" fmla="val 8319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prstClr val="black"/>
                </a:solidFill>
                <a:latin typeface="Calibri" panose="020F0502020204030204"/>
              </a:rPr>
              <a:t>“Absolutely! That’s right, Tuesday your friend Adam is scheduled to come play! Let’s play dolls and practice some things you and Adam can do and say!” </a:t>
            </a:r>
          </a:p>
        </p:txBody>
      </p:sp>
      <p:sp>
        <p:nvSpPr>
          <p:cNvPr id="31" name="TextBox 30">
            <a:extLst>
              <a:ext uri="{FF2B5EF4-FFF2-40B4-BE49-F238E27FC236}">
                <a16:creationId xmlns:a16="http://schemas.microsoft.com/office/drawing/2014/main" id="{65F6BA4B-3C72-4DB2-9042-28D9228597B6}"/>
              </a:ext>
            </a:extLst>
          </p:cNvPr>
          <p:cNvSpPr txBox="1"/>
          <p:nvPr/>
        </p:nvSpPr>
        <p:spPr>
          <a:xfrm>
            <a:off x="428663" y="1934045"/>
            <a:ext cx="1732717" cy="2462213"/>
          </a:xfrm>
          <a:prstGeom prst="rect">
            <a:avLst/>
          </a:prstGeom>
          <a:noFill/>
        </p:spPr>
        <p:txBody>
          <a:bodyPr wrap="square">
            <a:spAutoFit/>
          </a:bodyPr>
          <a:lstStyle/>
          <a:p>
            <a:r>
              <a:rPr lang="en-US" sz="1400" i="1" dirty="0">
                <a:solidFill>
                  <a:prstClr val="black"/>
                </a:solidFill>
                <a:latin typeface="Calibri" panose="020F0502020204030204"/>
              </a:rPr>
              <a:t>* Note that this example is for a particular client, for whom these statements are developmentally appropriate and have been prefaced by skills assessment, acquisition and practice. </a:t>
            </a:r>
          </a:p>
        </p:txBody>
      </p:sp>
      <p:pic>
        <p:nvPicPr>
          <p:cNvPr id="16" name="Picture Placeholder 7">
            <a:extLst>
              <a:ext uri="{FF2B5EF4-FFF2-40B4-BE49-F238E27FC236}">
                <a16:creationId xmlns:a16="http://schemas.microsoft.com/office/drawing/2014/main" id="{9F98FE20-1F29-4B36-8B6D-CEBB14C6EDBC}"/>
              </a:ext>
            </a:extLst>
          </p:cNvPr>
          <p:cNvPicPr>
            <a:picLocks noChangeAspect="1"/>
          </p:cNvPicPr>
          <p:nvPr/>
        </p:nvPicPr>
        <p:blipFill>
          <a:blip r:embed="rId11" cstate="print">
            <a:extLst>
              <a:ext uri="{28A0092B-C50C-407E-A947-70E740481C1C}">
                <a14:useLocalDpi xmlns:a14="http://schemas.microsoft.com/office/drawing/2010/main" val="0"/>
              </a:ext>
            </a:extLst>
          </a:blip>
          <a:srcRect t="4015" b="4015"/>
          <a:stretch>
            <a:fillRect/>
          </a:stretch>
        </p:blipFill>
        <p:spPr>
          <a:xfrm>
            <a:off x="6523676" y="4180547"/>
            <a:ext cx="1783915" cy="12312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2" name="TextBox 21">
            <a:extLst>
              <a:ext uri="{FF2B5EF4-FFF2-40B4-BE49-F238E27FC236}">
                <a16:creationId xmlns:a16="http://schemas.microsoft.com/office/drawing/2014/main" id="{899D730A-C7C1-4A86-B3CC-35233B5C2F1A}"/>
              </a:ext>
            </a:extLst>
          </p:cNvPr>
          <p:cNvSpPr txBox="1"/>
          <p:nvPr/>
        </p:nvSpPr>
        <p:spPr>
          <a:xfrm>
            <a:off x="455826" y="4434074"/>
            <a:ext cx="1956740" cy="1077218"/>
          </a:xfrm>
          <a:prstGeom prst="rect">
            <a:avLst/>
          </a:prstGeom>
          <a:noFill/>
        </p:spPr>
        <p:txBody>
          <a:bodyPr wrap="square">
            <a:spAutoFit/>
          </a:bodyPr>
          <a:lstStyle/>
          <a:p>
            <a:r>
              <a:rPr lang="en-US" sz="1600" i="1" dirty="0">
                <a:solidFill>
                  <a:prstClr val="black"/>
                </a:solidFill>
                <a:latin typeface="Calibri" panose="020F0502020204030204"/>
              </a:rPr>
              <a:t>The pictures, words, examples and lesson are adapted for individuals’ needs. </a:t>
            </a:r>
            <a:endParaRPr lang="en-US" sz="1600" dirty="0"/>
          </a:p>
        </p:txBody>
      </p:sp>
      <p:sp>
        <p:nvSpPr>
          <p:cNvPr id="4" name="Rectangle 3">
            <a:extLst>
              <a:ext uri="{FF2B5EF4-FFF2-40B4-BE49-F238E27FC236}">
                <a16:creationId xmlns:a16="http://schemas.microsoft.com/office/drawing/2014/main" id="{F68D3CFB-3983-4D37-BCEF-4217BAA08E39}"/>
              </a:ext>
            </a:extLst>
          </p:cNvPr>
          <p:cNvSpPr/>
          <p:nvPr/>
        </p:nvSpPr>
        <p:spPr>
          <a:xfrm>
            <a:off x="304800" y="365126"/>
            <a:ext cx="8534400" cy="6127748"/>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9758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par>
                                <p:cTn id="32" presetID="10" presetClass="entr" presetSubtype="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par>
                                <p:cTn id="40" presetID="10" presetClass="entr" presetSubtype="0"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par>
                                <p:cTn id="48" presetID="10" presetClass="entr" presetSubtype="0" fill="hold"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P spid="15" grpId="0" animBg="1"/>
      <p:bldP spid="20"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0D002-419E-40CA-B3E9-A136E7FDF2D9}"/>
              </a:ext>
            </a:extLst>
          </p:cNvPr>
          <p:cNvSpPr>
            <a:spLocks noGrp="1"/>
          </p:cNvSpPr>
          <p:nvPr>
            <p:ph type="title"/>
          </p:nvPr>
        </p:nvSpPr>
        <p:spPr>
          <a:xfrm>
            <a:off x="871870" y="280232"/>
            <a:ext cx="7886700" cy="1325563"/>
          </a:xfrm>
        </p:spPr>
        <p:txBody>
          <a:bodyPr>
            <a:noAutofit/>
          </a:bodyPr>
          <a:lstStyle/>
          <a:p>
            <a:pPr algn="ctr"/>
            <a:r>
              <a:rPr lang="en-US" sz="3600" dirty="0"/>
              <a:t>The Teaching Interaction Procedure (TIP)</a:t>
            </a:r>
            <a:br>
              <a:rPr lang="en-US" sz="3600" dirty="0"/>
            </a:br>
            <a:endParaRPr lang="en-US" sz="3600" dirty="0"/>
          </a:p>
        </p:txBody>
      </p:sp>
      <p:sp>
        <p:nvSpPr>
          <p:cNvPr id="3" name="Content Placeholder 2">
            <a:extLst>
              <a:ext uri="{FF2B5EF4-FFF2-40B4-BE49-F238E27FC236}">
                <a16:creationId xmlns:a16="http://schemas.microsoft.com/office/drawing/2014/main" id="{6F5C0FFB-FF6D-4BDE-BA2A-FA5C7A7AC597}"/>
              </a:ext>
            </a:extLst>
          </p:cNvPr>
          <p:cNvSpPr>
            <a:spLocks noGrp="1"/>
          </p:cNvSpPr>
          <p:nvPr>
            <p:ph idx="1"/>
          </p:nvPr>
        </p:nvSpPr>
        <p:spPr>
          <a:xfrm>
            <a:off x="735862" y="2772324"/>
            <a:ext cx="3771014" cy="3298910"/>
          </a:xfrm>
        </p:spPr>
        <p:txBody>
          <a:bodyPr>
            <a:normAutofit fontScale="92500" lnSpcReduction="10000"/>
          </a:bodyPr>
          <a:lstStyle/>
          <a:p>
            <a:pPr marL="0" indent="0" algn="ctr">
              <a:buNone/>
            </a:pPr>
            <a:r>
              <a:rPr lang="en-US" sz="2600" i="0" dirty="0">
                <a:solidFill>
                  <a:srgbClr val="333333"/>
                </a:solidFill>
                <a:effectLst/>
              </a:rPr>
              <a:t>Research</a:t>
            </a:r>
            <a:endParaRPr lang="en-US" sz="1100" i="0" dirty="0">
              <a:solidFill>
                <a:srgbClr val="333333"/>
              </a:solidFill>
              <a:effectLst/>
            </a:endParaRPr>
          </a:p>
          <a:p>
            <a:r>
              <a:rPr lang="en-US" sz="1100" b="0" i="0" dirty="0">
                <a:solidFill>
                  <a:srgbClr val="333333"/>
                </a:solidFill>
                <a:effectLst/>
                <a:latin typeface="+mj-lt"/>
              </a:rPr>
              <a:t>Green, D. R., Ferguson, J. L., </a:t>
            </a:r>
            <a:r>
              <a:rPr lang="en-US" sz="1100" b="0" i="0" dirty="0" err="1">
                <a:solidFill>
                  <a:srgbClr val="333333"/>
                </a:solidFill>
                <a:effectLst/>
                <a:latin typeface="+mj-lt"/>
              </a:rPr>
              <a:t>Cihon</a:t>
            </a:r>
            <a:r>
              <a:rPr lang="en-US" sz="1100" b="0" i="0" dirty="0">
                <a:solidFill>
                  <a:srgbClr val="333333"/>
                </a:solidFill>
                <a:effectLst/>
                <a:latin typeface="+mj-lt"/>
              </a:rPr>
              <a:t>, J. H., Torres, N., Leaf, R., McEachin, J., et al. (2019). The teaching interaction procedure as a staff training tool. </a:t>
            </a:r>
            <a:r>
              <a:rPr lang="en-US" sz="1100" b="0" i="1" dirty="0">
                <a:solidFill>
                  <a:srgbClr val="333333"/>
                </a:solidFill>
                <a:effectLst/>
                <a:latin typeface="+mj-lt"/>
              </a:rPr>
              <a:t>Behavior Analysis in Practice.</a:t>
            </a:r>
            <a:r>
              <a:rPr lang="en-US" sz="1100" b="0" i="0" dirty="0">
                <a:solidFill>
                  <a:srgbClr val="333333"/>
                </a:solidFill>
                <a:effectLst/>
                <a:latin typeface="+mj-lt"/>
              </a:rPr>
              <a:t>  </a:t>
            </a:r>
            <a:r>
              <a:rPr lang="en-US" sz="1100" b="0" i="0" u="sng" dirty="0">
                <a:solidFill>
                  <a:srgbClr val="004AA7"/>
                </a:solidFill>
                <a:effectLst/>
                <a:latin typeface="+mj-lt"/>
                <a:hlinkClick r:id="rId2"/>
              </a:rPr>
              <a:t>https://doi.org/10.1007/s40617-019-00357-2</a:t>
            </a:r>
            <a:r>
              <a:rPr lang="en-US" sz="1100" b="0" i="0" dirty="0">
                <a:solidFill>
                  <a:srgbClr val="333333"/>
                </a:solidFill>
                <a:effectLst/>
                <a:latin typeface="+mj-lt"/>
              </a:rPr>
              <a:t>.</a:t>
            </a:r>
          </a:p>
          <a:p>
            <a:r>
              <a:rPr lang="en-US" sz="1100" b="0" i="0" dirty="0">
                <a:solidFill>
                  <a:srgbClr val="333333"/>
                </a:solidFill>
                <a:effectLst/>
                <a:latin typeface="+mj-lt"/>
              </a:rPr>
              <a:t>Peters, B., Tullis, C. A., &amp; Gallagher, P. A. (2016). Effects of a group teaching interaction procedure on the social skills of students with autism spectrum disorders. </a:t>
            </a:r>
            <a:r>
              <a:rPr lang="en-US" sz="1100" b="0" i="1" dirty="0">
                <a:solidFill>
                  <a:srgbClr val="333333"/>
                </a:solidFill>
                <a:effectLst/>
                <a:latin typeface="+mj-lt"/>
              </a:rPr>
              <a:t>Education and Training in Autism and Developmental Disabilities, 51</a:t>
            </a:r>
            <a:r>
              <a:rPr lang="en-US" sz="1100" b="0" i="0" dirty="0">
                <a:solidFill>
                  <a:srgbClr val="333333"/>
                </a:solidFill>
                <a:effectLst/>
                <a:latin typeface="+mj-lt"/>
              </a:rPr>
              <a:t>(4), 421–433.</a:t>
            </a:r>
          </a:p>
          <a:p>
            <a:r>
              <a:rPr lang="en-US" sz="1100" b="0" i="0" dirty="0">
                <a:solidFill>
                  <a:srgbClr val="333333"/>
                </a:solidFill>
                <a:effectLst/>
                <a:latin typeface="+mj-lt"/>
              </a:rPr>
              <a:t>Phillips, E. L. (1968). Achievement place: Token reinforcement procedures in a home-style rehabilitation setting for “pre-delinquent” boys. </a:t>
            </a:r>
            <a:r>
              <a:rPr lang="en-US" sz="1100" b="0" i="1" dirty="0">
                <a:solidFill>
                  <a:srgbClr val="333333"/>
                </a:solidFill>
                <a:effectLst/>
                <a:latin typeface="+mj-lt"/>
              </a:rPr>
              <a:t>Journal of Applied Behavior Analysis, 1</a:t>
            </a:r>
            <a:r>
              <a:rPr lang="en-US" sz="1100" b="0" i="0" dirty="0">
                <a:solidFill>
                  <a:srgbClr val="333333"/>
                </a:solidFill>
                <a:effectLst/>
                <a:latin typeface="+mj-lt"/>
              </a:rPr>
              <a:t>(3), 213–223.</a:t>
            </a:r>
          </a:p>
          <a:p>
            <a:r>
              <a:rPr lang="en-US" sz="1100" b="0" i="0" dirty="0">
                <a:solidFill>
                  <a:srgbClr val="333333"/>
                </a:solidFill>
                <a:effectLst/>
                <a:latin typeface="+mj-lt"/>
              </a:rPr>
              <a:t>Taubman M. (2020) Teaching Interaction Procedure. In: </a:t>
            </a:r>
            <a:r>
              <a:rPr lang="en-US" sz="1100" b="0" i="0" dirty="0" err="1">
                <a:solidFill>
                  <a:srgbClr val="333333"/>
                </a:solidFill>
                <a:effectLst/>
                <a:latin typeface="+mj-lt"/>
              </a:rPr>
              <a:t>Volkmar</a:t>
            </a:r>
            <a:r>
              <a:rPr lang="en-US" sz="1100" b="0" i="0" dirty="0">
                <a:solidFill>
                  <a:srgbClr val="333333"/>
                </a:solidFill>
                <a:effectLst/>
                <a:latin typeface="+mj-lt"/>
              </a:rPr>
              <a:t> F. (eds) Encyclopedia of Autism Spectrum Disorders. Springer, New York, NY. https://doi.org/10.1007/978-1-4614-6435-8_102238-2</a:t>
            </a:r>
            <a:endParaRPr lang="en-US" sz="1100" dirty="0">
              <a:latin typeface="+mj-lt"/>
            </a:endParaRPr>
          </a:p>
          <a:p>
            <a:r>
              <a:rPr lang="en-US" sz="1100" dirty="0">
                <a:latin typeface="+mj-lt"/>
              </a:rPr>
              <a:t>https://link.springer.com/referenceworkentry/10.1007/978-1-4614-6435-8_102238-2</a:t>
            </a:r>
          </a:p>
        </p:txBody>
      </p:sp>
      <p:sp>
        <p:nvSpPr>
          <p:cNvPr id="5" name="TextBox 4">
            <a:extLst>
              <a:ext uri="{FF2B5EF4-FFF2-40B4-BE49-F238E27FC236}">
                <a16:creationId xmlns:a16="http://schemas.microsoft.com/office/drawing/2014/main" id="{82873BF7-8171-4F79-AAD2-5F6187089191}"/>
              </a:ext>
            </a:extLst>
          </p:cNvPr>
          <p:cNvSpPr txBox="1"/>
          <p:nvPr/>
        </p:nvSpPr>
        <p:spPr>
          <a:xfrm>
            <a:off x="735862" y="943013"/>
            <a:ext cx="7923916" cy="1738938"/>
          </a:xfrm>
          <a:prstGeom prst="rect">
            <a:avLst/>
          </a:prstGeom>
          <a:noFill/>
          <a:ln>
            <a:solidFill>
              <a:schemeClr val="tx1"/>
            </a:solidFill>
          </a:ln>
        </p:spPr>
        <p:txBody>
          <a:bodyPr wrap="square">
            <a:spAutoFit/>
          </a:bodyPr>
          <a:lstStyle/>
          <a:p>
            <a:r>
              <a:rPr lang="en-US" sz="1600" b="1" dirty="0">
                <a:latin typeface="+mj-lt"/>
              </a:rPr>
              <a:t>Useful and well-researched with teaching members of groups</a:t>
            </a:r>
          </a:p>
          <a:p>
            <a:pPr marL="285750" indent="-285750">
              <a:buFont typeface="Arial" panose="020B0604020202020204" pitchFamily="34" charset="0"/>
              <a:buChar char="•"/>
            </a:pPr>
            <a:r>
              <a:rPr lang="en-US" sz="1300" dirty="0">
                <a:latin typeface="+mj-lt"/>
              </a:rPr>
              <a:t>Autism and social skills</a:t>
            </a:r>
          </a:p>
          <a:p>
            <a:pPr marL="285750" indent="-285750">
              <a:buFont typeface="Arial" panose="020B0604020202020204" pitchFamily="34" charset="0"/>
              <a:buChar char="•"/>
            </a:pPr>
            <a:r>
              <a:rPr lang="en-US" sz="1300" dirty="0">
                <a:latin typeface="+mj-lt"/>
              </a:rPr>
              <a:t>Staff training </a:t>
            </a:r>
          </a:p>
          <a:p>
            <a:pPr marL="285750" indent="-285750">
              <a:buFont typeface="Arial" panose="020B0604020202020204" pitchFamily="34" charset="0"/>
              <a:buChar char="•"/>
            </a:pPr>
            <a:r>
              <a:rPr lang="en-US" sz="1300" dirty="0">
                <a:latin typeface="+mj-lt"/>
              </a:rPr>
              <a:t>Trauma backgrounds </a:t>
            </a:r>
          </a:p>
          <a:p>
            <a:pPr marL="742950" lvl="1" indent="-285750">
              <a:buFont typeface="Arial" panose="020B0604020202020204" pitchFamily="34" charset="0"/>
              <a:buChar char="•"/>
            </a:pPr>
            <a:r>
              <a:rPr lang="en-US" sz="1300" i="0" dirty="0">
                <a:solidFill>
                  <a:srgbClr val="333333"/>
                </a:solidFill>
                <a:effectLst/>
                <a:latin typeface="+mj-lt"/>
              </a:rPr>
              <a:t>“The TIP was developed in the early 1970s as part of the teaching family model for court-adjudicated youth (Phillips </a:t>
            </a:r>
            <a:r>
              <a:rPr lang="en-US" sz="1300" i="0" u="sng" dirty="0">
                <a:solidFill>
                  <a:srgbClr val="004AA7"/>
                </a:solidFill>
                <a:effectLst/>
                <a:latin typeface="+mj-lt"/>
                <a:hlinkClick r:id="rId3" tooltip="View reference"/>
              </a:rPr>
              <a:t>1968</a:t>
            </a:r>
            <a:r>
              <a:rPr lang="en-US" sz="1300" i="0" dirty="0">
                <a:solidFill>
                  <a:srgbClr val="333333"/>
                </a:solidFill>
                <a:effectLst/>
                <a:latin typeface="+mj-lt"/>
              </a:rPr>
              <a:t>)” </a:t>
            </a:r>
          </a:p>
          <a:p>
            <a:pPr marL="285750" indent="-285750">
              <a:buFont typeface="Arial" panose="020B0604020202020204" pitchFamily="34" charset="0"/>
              <a:buChar char="•"/>
            </a:pPr>
            <a:r>
              <a:rPr lang="en-US" sz="1300" dirty="0">
                <a:solidFill>
                  <a:srgbClr val="333333"/>
                </a:solidFill>
                <a:latin typeface="+mj-lt"/>
              </a:rPr>
              <a:t>Contains discrete steps like DTT, but </a:t>
            </a:r>
            <a:r>
              <a:rPr lang="en-US" sz="1300" b="1" dirty="0">
                <a:solidFill>
                  <a:srgbClr val="333333"/>
                </a:solidFill>
                <a:latin typeface="+mj-lt"/>
              </a:rPr>
              <a:t>“</a:t>
            </a:r>
            <a:r>
              <a:rPr lang="en-US" sz="1300" b="1" i="0" dirty="0">
                <a:solidFill>
                  <a:srgbClr val="333333"/>
                </a:solidFill>
                <a:effectLst/>
                <a:latin typeface="+mj-lt"/>
              </a:rPr>
              <a:t>delivered in a more natural conversational and interactive manner”</a:t>
            </a:r>
            <a:r>
              <a:rPr lang="en-US" sz="1300" i="0" dirty="0">
                <a:solidFill>
                  <a:srgbClr val="333333"/>
                </a:solidFill>
                <a:effectLst/>
                <a:latin typeface="+mj-lt"/>
              </a:rPr>
              <a:t> </a:t>
            </a:r>
          </a:p>
          <a:p>
            <a:pPr marL="285750" indent="-285750">
              <a:buFont typeface="Arial" panose="020B0604020202020204" pitchFamily="34" charset="0"/>
              <a:buChar char="•"/>
            </a:pPr>
            <a:r>
              <a:rPr lang="en-US" sz="1300" dirty="0">
                <a:solidFill>
                  <a:srgbClr val="333333"/>
                </a:solidFill>
                <a:latin typeface="+mj-lt"/>
              </a:rPr>
              <a:t>R</a:t>
            </a:r>
            <a:r>
              <a:rPr lang="en-US" sz="1300" i="0" dirty="0">
                <a:solidFill>
                  <a:srgbClr val="333333"/>
                </a:solidFill>
                <a:effectLst/>
                <a:latin typeface="+mj-lt"/>
              </a:rPr>
              <a:t>esearch suggests is more effective than Social Stories in comparison studies (see Leaf et al. 2012)</a:t>
            </a:r>
            <a:endParaRPr lang="en-US" sz="1300" dirty="0">
              <a:latin typeface="+mj-lt"/>
            </a:endParaRPr>
          </a:p>
        </p:txBody>
      </p:sp>
      <p:graphicFrame>
        <p:nvGraphicFramePr>
          <p:cNvPr id="13" name="Table 13">
            <a:extLst>
              <a:ext uri="{FF2B5EF4-FFF2-40B4-BE49-F238E27FC236}">
                <a16:creationId xmlns:a16="http://schemas.microsoft.com/office/drawing/2014/main" id="{C77F8655-C928-41A0-95D5-F3479A759D55}"/>
              </a:ext>
            </a:extLst>
          </p:cNvPr>
          <p:cNvGraphicFramePr>
            <a:graphicFrameLocks noGrp="1"/>
          </p:cNvGraphicFramePr>
          <p:nvPr>
            <p:extLst>
              <p:ext uri="{D42A27DB-BD31-4B8C-83A1-F6EECF244321}">
                <p14:modId xmlns:p14="http://schemas.microsoft.com/office/powerpoint/2010/main" val="3083844671"/>
              </p:ext>
            </p:extLst>
          </p:nvPr>
        </p:nvGraphicFramePr>
        <p:xfrm>
          <a:off x="4572000" y="3628704"/>
          <a:ext cx="4049676" cy="2875280"/>
        </p:xfrm>
        <a:graphic>
          <a:graphicData uri="http://schemas.openxmlformats.org/drawingml/2006/table">
            <a:tbl>
              <a:tblPr firstRow="1" bandRow="1">
                <a:tableStyleId>{073A0DAA-6AF3-43AB-8588-CEC1D06C72B9}</a:tableStyleId>
              </a:tblPr>
              <a:tblGrid>
                <a:gridCol w="2054680">
                  <a:extLst>
                    <a:ext uri="{9D8B030D-6E8A-4147-A177-3AD203B41FA5}">
                      <a16:colId xmlns:a16="http://schemas.microsoft.com/office/drawing/2014/main" val="1244933876"/>
                    </a:ext>
                  </a:extLst>
                </a:gridCol>
                <a:gridCol w="1994996">
                  <a:extLst>
                    <a:ext uri="{9D8B030D-6E8A-4147-A177-3AD203B41FA5}">
                      <a16:colId xmlns:a16="http://schemas.microsoft.com/office/drawing/2014/main" val="1958130868"/>
                    </a:ext>
                  </a:extLst>
                </a:gridCol>
              </a:tblGrid>
              <a:tr h="370840">
                <a:tc>
                  <a:txBody>
                    <a:bodyPr/>
                    <a:lstStyle/>
                    <a:p>
                      <a:pPr algn="ctr"/>
                      <a:r>
                        <a:rPr lang="en-US" sz="1100" dirty="0"/>
                        <a:t>Me/ the teacher</a:t>
                      </a:r>
                    </a:p>
                  </a:txBody>
                  <a:tcPr/>
                </a:tc>
                <a:tc>
                  <a:txBody>
                    <a:bodyPr/>
                    <a:lstStyle/>
                    <a:p>
                      <a:pPr algn="ctr"/>
                      <a:r>
                        <a:rPr lang="en-US" sz="1100" dirty="0"/>
                        <a:t>Other person (a staff or student)</a:t>
                      </a:r>
                    </a:p>
                  </a:txBody>
                  <a:tcPr/>
                </a:tc>
                <a:extLst>
                  <a:ext uri="{0D108BD9-81ED-4DB2-BD59-A6C34878D82A}">
                    <a16:rowId xmlns:a16="http://schemas.microsoft.com/office/drawing/2014/main" val="18740280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rgbClr val="333333"/>
                          </a:solidFill>
                          <a:latin typeface="+mn-lt"/>
                          <a:ea typeface="+mn-ea"/>
                          <a:cs typeface="+mn-cs"/>
                        </a:rPr>
                        <a:t>Make a statement introducing and labeling the skill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rgbClr val="333333"/>
                          </a:solidFill>
                          <a:latin typeface="+mn-lt"/>
                          <a:ea typeface="+mn-ea"/>
                          <a:cs typeface="+mn-cs"/>
                        </a:rPr>
                        <a:t>Other person labels the skill</a:t>
                      </a:r>
                    </a:p>
                  </a:txBody>
                  <a:tcPr/>
                </a:tc>
                <a:extLst>
                  <a:ext uri="{0D108BD9-81ED-4DB2-BD59-A6C34878D82A}">
                    <a16:rowId xmlns:a16="http://schemas.microsoft.com/office/drawing/2014/main" val="2108780487"/>
                  </a:ext>
                </a:extLst>
              </a:tr>
              <a:tr h="370840">
                <a:tc>
                  <a:txBody>
                    <a:bodyPr/>
                    <a:lstStyle/>
                    <a:p>
                      <a:r>
                        <a:rPr lang="en-US" sz="1100" kern="1200" dirty="0">
                          <a:solidFill>
                            <a:srgbClr val="333333"/>
                          </a:solidFill>
                          <a:latin typeface="+mn-lt"/>
                          <a:ea typeface="+mn-ea"/>
                          <a:cs typeface="+mn-cs"/>
                        </a:rPr>
                        <a:t>State rationale </a:t>
                      </a:r>
                      <a:r>
                        <a:rPr lang="en-US" sz="1100" dirty="0"/>
                        <a:t>(why we are working on this)</a:t>
                      </a:r>
                    </a:p>
                  </a:txBody>
                  <a:tcPr/>
                </a:tc>
                <a:tc>
                  <a:txBody>
                    <a:bodyPr/>
                    <a:lstStyle/>
                    <a:p>
                      <a:r>
                        <a:rPr lang="en-US" sz="1100" dirty="0"/>
                        <a:t>Other person states the rationale</a:t>
                      </a:r>
                    </a:p>
                  </a:txBody>
                  <a:tcPr/>
                </a:tc>
                <a:extLst>
                  <a:ext uri="{0D108BD9-81ED-4DB2-BD59-A6C34878D82A}">
                    <a16:rowId xmlns:a16="http://schemas.microsoft.com/office/drawing/2014/main" val="3958036257"/>
                  </a:ext>
                </a:extLst>
              </a:tr>
              <a:tr h="370840">
                <a:tc>
                  <a:txBody>
                    <a:bodyPr/>
                    <a:lstStyle/>
                    <a:p>
                      <a:r>
                        <a:rPr lang="en-US" sz="1100" kern="1200" dirty="0">
                          <a:solidFill>
                            <a:srgbClr val="333333"/>
                          </a:solidFill>
                          <a:latin typeface="+mn-lt"/>
                          <a:ea typeface="+mn-ea"/>
                          <a:cs typeface="+mn-cs"/>
                        </a:rPr>
                        <a:t>State rationale, time and place it will be used</a:t>
                      </a:r>
                      <a:endParaRPr lang="en-US" sz="1100" dirty="0"/>
                    </a:p>
                  </a:txBody>
                  <a:tcPr/>
                </a:tc>
                <a:tc>
                  <a:txBody>
                    <a:bodyPr/>
                    <a:lstStyle/>
                    <a:p>
                      <a:r>
                        <a:rPr lang="en-US" sz="1100" dirty="0"/>
                        <a:t>State rationale and context</a:t>
                      </a:r>
                    </a:p>
                  </a:txBody>
                  <a:tcPr/>
                </a:tc>
                <a:extLst>
                  <a:ext uri="{0D108BD9-81ED-4DB2-BD59-A6C34878D82A}">
                    <a16:rowId xmlns:a16="http://schemas.microsoft.com/office/drawing/2014/main" val="2832258746"/>
                  </a:ext>
                </a:extLst>
              </a:tr>
              <a:tr h="370840">
                <a:tc>
                  <a:txBody>
                    <a:bodyPr/>
                    <a:lstStyle/>
                    <a:p>
                      <a:r>
                        <a:rPr lang="en-US" sz="1100" dirty="0"/>
                        <a:t>Name the steps</a:t>
                      </a:r>
                    </a:p>
                  </a:txBody>
                  <a:tcPr/>
                </a:tc>
                <a:tc>
                  <a:txBody>
                    <a:bodyPr/>
                    <a:lstStyle/>
                    <a:p>
                      <a:r>
                        <a:rPr lang="en-US" sz="1100" dirty="0"/>
                        <a:t>Names the steps</a:t>
                      </a:r>
                    </a:p>
                  </a:txBody>
                  <a:tcPr/>
                </a:tc>
                <a:extLst>
                  <a:ext uri="{0D108BD9-81ED-4DB2-BD59-A6C34878D82A}">
                    <a16:rowId xmlns:a16="http://schemas.microsoft.com/office/drawing/2014/main" val="54239532"/>
                  </a:ext>
                </a:extLst>
              </a:tr>
              <a:tr h="370840">
                <a:tc>
                  <a:txBody>
                    <a:bodyPr/>
                    <a:lstStyle/>
                    <a:p>
                      <a:r>
                        <a:rPr lang="en-US" sz="1100" dirty="0"/>
                        <a:t>Demonstrates the steps</a:t>
                      </a:r>
                    </a:p>
                  </a:txBody>
                  <a:tcPr/>
                </a:tc>
                <a:tc>
                  <a:txBody>
                    <a:bodyPr/>
                    <a:lstStyle/>
                    <a:p>
                      <a:r>
                        <a:rPr lang="en-US" sz="1100" dirty="0"/>
                        <a:t>Demonstrates the steps </a:t>
                      </a:r>
                    </a:p>
                  </a:txBody>
                  <a:tcPr/>
                </a:tc>
                <a:extLst>
                  <a:ext uri="{0D108BD9-81ED-4DB2-BD59-A6C34878D82A}">
                    <a16:rowId xmlns:a16="http://schemas.microsoft.com/office/drawing/2014/main" val="14890673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Roleplays the skill in context</a:t>
                      </a:r>
                    </a:p>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Roleplays (and switches roles) </a:t>
                      </a:r>
                    </a:p>
                    <a:p>
                      <a:endParaRPr lang="en-US" sz="1100" dirty="0"/>
                    </a:p>
                  </a:txBody>
                  <a:tcPr/>
                </a:tc>
                <a:extLst>
                  <a:ext uri="{0D108BD9-81ED-4DB2-BD59-A6C34878D82A}">
                    <a16:rowId xmlns:a16="http://schemas.microsoft.com/office/drawing/2014/main" val="3786393200"/>
                  </a:ext>
                </a:extLst>
              </a:tr>
            </a:tbl>
          </a:graphicData>
        </a:graphic>
      </p:graphicFrame>
      <p:sp>
        <p:nvSpPr>
          <p:cNvPr id="15" name="TextBox 14">
            <a:extLst>
              <a:ext uri="{FF2B5EF4-FFF2-40B4-BE49-F238E27FC236}">
                <a16:creationId xmlns:a16="http://schemas.microsoft.com/office/drawing/2014/main" id="{ACF00D6D-8738-48B5-8818-42E8592F7223}"/>
              </a:ext>
            </a:extLst>
          </p:cNvPr>
          <p:cNvSpPr txBox="1"/>
          <p:nvPr/>
        </p:nvSpPr>
        <p:spPr>
          <a:xfrm>
            <a:off x="4400549" y="3152331"/>
            <a:ext cx="4194104" cy="415498"/>
          </a:xfrm>
          <a:prstGeom prst="rect">
            <a:avLst/>
          </a:prstGeom>
          <a:noFill/>
        </p:spPr>
        <p:txBody>
          <a:bodyPr wrap="square">
            <a:spAutoFit/>
          </a:bodyPr>
          <a:lstStyle/>
          <a:p>
            <a:pPr marL="0" indent="0" algn="ctr">
              <a:buNone/>
            </a:pPr>
            <a:r>
              <a:rPr lang="en-US" sz="1050" i="1" dirty="0">
                <a:solidFill>
                  <a:srgbClr val="333333"/>
                </a:solidFill>
                <a:latin typeface="+mj-lt"/>
              </a:rPr>
              <a:t>Task analysis used to break down the steps. There is prompting, feedback, repeated practice, and reinforcement every step of the way/ as </a:t>
            </a:r>
            <a:r>
              <a:rPr lang="en-US" sz="1000" i="1" dirty="0">
                <a:solidFill>
                  <a:srgbClr val="333333"/>
                </a:solidFill>
                <a:latin typeface="+mj-lt"/>
              </a:rPr>
              <a:t>needed</a:t>
            </a:r>
            <a:r>
              <a:rPr lang="en-US" sz="1050" i="1" dirty="0">
                <a:solidFill>
                  <a:srgbClr val="333333"/>
                </a:solidFill>
                <a:latin typeface="+mj-lt"/>
              </a:rPr>
              <a:t>.</a:t>
            </a:r>
          </a:p>
        </p:txBody>
      </p:sp>
      <p:sp>
        <p:nvSpPr>
          <p:cNvPr id="17" name="TextBox 16">
            <a:extLst>
              <a:ext uri="{FF2B5EF4-FFF2-40B4-BE49-F238E27FC236}">
                <a16:creationId xmlns:a16="http://schemas.microsoft.com/office/drawing/2014/main" id="{111E452A-240A-48C2-9B9A-02019C877637}"/>
              </a:ext>
            </a:extLst>
          </p:cNvPr>
          <p:cNvSpPr txBox="1"/>
          <p:nvPr/>
        </p:nvSpPr>
        <p:spPr>
          <a:xfrm>
            <a:off x="4320585" y="2681951"/>
            <a:ext cx="4572000" cy="461665"/>
          </a:xfrm>
          <a:prstGeom prst="rect">
            <a:avLst/>
          </a:prstGeom>
          <a:noFill/>
        </p:spPr>
        <p:txBody>
          <a:bodyPr wrap="square">
            <a:spAutoFit/>
          </a:bodyPr>
          <a:lstStyle/>
          <a:p>
            <a:pPr algn="ctr"/>
            <a:r>
              <a:rPr lang="en-US" sz="2400" dirty="0"/>
              <a:t>Basic Steps of the TIP</a:t>
            </a:r>
          </a:p>
        </p:txBody>
      </p:sp>
      <p:sp>
        <p:nvSpPr>
          <p:cNvPr id="22" name="TextBox 21">
            <a:extLst>
              <a:ext uri="{FF2B5EF4-FFF2-40B4-BE49-F238E27FC236}">
                <a16:creationId xmlns:a16="http://schemas.microsoft.com/office/drawing/2014/main" id="{DBCEDE22-897F-4FCF-BC59-AC0C8B557393}"/>
              </a:ext>
            </a:extLst>
          </p:cNvPr>
          <p:cNvSpPr txBox="1"/>
          <p:nvPr/>
        </p:nvSpPr>
        <p:spPr>
          <a:xfrm>
            <a:off x="735862" y="5996153"/>
            <a:ext cx="3836138" cy="507831"/>
          </a:xfrm>
          <a:prstGeom prst="rect">
            <a:avLst/>
          </a:prstGeom>
          <a:noFill/>
        </p:spPr>
        <p:txBody>
          <a:bodyPr wrap="square">
            <a:spAutoFit/>
          </a:bodyPr>
          <a:lstStyle/>
          <a:p>
            <a:r>
              <a:rPr lang="en-US" sz="900" dirty="0"/>
              <a:t>https://www.swsc.org/cms/lib04/MN01000693/Centricity/Domain/130/Marissa%20-Teaching%20Protocol%20for%20Teaching%20Interaction%20Procedure.pdf</a:t>
            </a:r>
          </a:p>
        </p:txBody>
      </p:sp>
    </p:spTree>
    <p:extLst>
      <p:ext uri="{BB962C8B-B14F-4D97-AF65-F5344CB8AC3E}">
        <p14:creationId xmlns:p14="http://schemas.microsoft.com/office/powerpoint/2010/main" val="2002871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1BBAE-BE41-46EE-97A0-DA3926BEFE3F}"/>
              </a:ext>
            </a:extLst>
          </p:cNvPr>
          <p:cNvSpPr>
            <a:spLocks noGrp="1"/>
          </p:cNvSpPr>
          <p:nvPr>
            <p:ph type="title"/>
          </p:nvPr>
        </p:nvSpPr>
        <p:spPr/>
        <p:txBody>
          <a:bodyPr>
            <a:noAutofit/>
          </a:bodyPr>
          <a:lstStyle/>
          <a:p>
            <a:r>
              <a:rPr lang="en-US" sz="2800" dirty="0"/>
              <a:t>No regular attention without talking to client about it (topic for discussion: trust; safe relationships)</a:t>
            </a:r>
            <a:br>
              <a:rPr lang="en-US" sz="1800" dirty="0"/>
            </a:br>
            <a:r>
              <a:rPr lang="en-US" sz="1800" dirty="0"/>
              <a:t>See example below for informed consent items we included for a client’s NCR</a:t>
            </a:r>
            <a:endParaRPr lang="en-US" sz="2800" dirty="0"/>
          </a:p>
        </p:txBody>
      </p:sp>
      <p:sp>
        <p:nvSpPr>
          <p:cNvPr id="3" name="Content Placeholder 2">
            <a:extLst>
              <a:ext uri="{FF2B5EF4-FFF2-40B4-BE49-F238E27FC236}">
                <a16:creationId xmlns:a16="http://schemas.microsoft.com/office/drawing/2014/main" id="{7A5C18D1-D02B-49CA-B2B7-7C470D5A0B08}"/>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B33C2858-8BF1-40FD-AA52-7BD88271B4DE}"/>
              </a:ext>
            </a:extLst>
          </p:cNvPr>
          <p:cNvPicPr>
            <a:picLocks noChangeAspect="1"/>
          </p:cNvPicPr>
          <p:nvPr/>
        </p:nvPicPr>
        <p:blipFill>
          <a:blip r:embed="rId2"/>
          <a:stretch>
            <a:fillRect/>
          </a:stretch>
        </p:blipFill>
        <p:spPr>
          <a:xfrm>
            <a:off x="302805" y="1683425"/>
            <a:ext cx="8687246" cy="4635738"/>
          </a:xfrm>
          <a:prstGeom prst="rect">
            <a:avLst/>
          </a:prstGeom>
        </p:spPr>
      </p:pic>
    </p:spTree>
    <p:extLst>
      <p:ext uri="{BB962C8B-B14F-4D97-AF65-F5344CB8AC3E}">
        <p14:creationId xmlns:p14="http://schemas.microsoft.com/office/powerpoint/2010/main" val="2715463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114779" y="2782293"/>
            <a:ext cx="1818723" cy="19649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accent1">
                    <a:lumMod val="50000"/>
                  </a:schemeClr>
                </a:solidFill>
              </a:rPr>
              <a:t>Cognitive functioning:</a:t>
            </a:r>
          </a:p>
          <a:p>
            <a:pPr marL="171450" indent="-171450">
              <a:buFont typeface="Arial" panose="020B0604020202020204" pitchFamily="34" charset="0"/>
              <a:buChar char="•"/>
            </a:pPr>
            <a:r>
              <a:rPr lang="en-US" sz="1050" dirty="0">
                <a:solidFill>
                  <a:schemeClr val="accent1">
                    <a:lumMod val="50000"/>
                  </a:schemeClr>
                </a:solidFill>
              </a:rPr>
              <a:t>Often enjoys learning new things</a:t>
            </a:r>
          </a:p>
          <a:p>
            <a:pPr marL="171450" indent="-171450">
              <a:buFont typeface="Arial" panose="020B0604020202020204" pitchFamily="34" charset="0"/>
              <a:buChar char="•"/>
            </a:pPr>
            <a:r>
              <a:rPr lang="en-US" sz="1050" dirty="0">
                <a:solidFill>
                  <a:schemeClr val="accent1">
                    <a:lumMod val="50000"/>
                  </a:schemeClr>
                </a:solidFill>
              </a:rPr>
              <a:t>Example: Requested art therapist provide her information about art history  </a:t>
            </a:r>
          </a:p>
          <a:p>
            <a:pPr marL="171450" indent="-171450">
              <a:buFont typeface="Arial" panose="020B0604020202020204" pitchFamily="34" charset="0"/>
              <a:buChar char="•"/>
            </a:pPr>
            <a:r>
              <a:rPr lang="en-US" sz="1050" dirty="0">
                <a:solidFill>
                  <a:schemeClr val="accent1">
                    <a:lumMod val="50000"/>
                  </a:schemeClr>
                </a:solidFill>
              </a:rPr>
              <a:t>Likes keeping herself sharp by writing, doing math facts, multiplication, </a:t>
            </a:r>
            <a:r>
              <a:rPr lang="en-US" sz="1050" dirty="0" err="1">
                <a:solidFill>
                  <a:schemeClr val="accent1">
                    <a:lumMod val="50000"/>
                  </a:schemeClr>
                </a:solidFill>
              </a:rPr>
              <a:t>etc</a:t>
            </a:r>
            <a:endParaRPr lang="en-US" sz="1050" dirty="0">
              <a:solidFill>
                <a:schemeClr val="accent1">
                  <a:lumMod val="50000"/>
                </a:schemeClr>
              </a:solidFill>
            </a:endParaRPr>
          </a:p>
        </p:txBody>
      </p:sp>
      <p:sp>
        <p:nvSpPr>
          <p:cNvPr id="12" name="Rounded Rectangle 11"/>
          <p:cNvSpPr/>
          <p:nvPr/>
        </p:nvSpPr>
        <p:spPr>
          <a:xfrm>
            <a:off x="7130731" y="2520356"/>
            <a:ext cx="1822220" cy="167033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50" b="1" dirty="0">
                <a:solidFill>
                  <a:schemeClr val="accent5">
                    <a:lumMod val="50000"/>
                  </a:schemeClr>
                </a:solidFill>
              </a:rPr>
              <a:t>Sheri sometimes struggles with: </a:t>
            </a:r>
          </a:p>
          <a:p>
            <a:pPr marL="171450" lvl="0" indent="-171450">
              <a:buFont typeface="Arial" panose="020B0604020202020204" pitchFamily="34" charset="0"/>
              <a:buChar char="•"/>
            </a:pPr>
            <a:r>
              <a:rPr lang="en-US" sz="1050" dirty="0">
                <a:solidFill>
                  <a:schemeClr val="accent5">
                    <a:lumMod val="50000"/>
                  </a:schemeClr>
                </a:solidFill>
              </a:rPr>
              <a:t>Self-care </a:t>
            </a:r>
          </a:p>
          <a:p>
            <a:pPr marL="171450" lvl="0" indent="-171450">
              <a:buFont typeface="Arial" panose="020B0604020202020204" pitchFamily="34" charset="0"/>
              <a:buChar char="•"/>
            </a:pPr>
            <a:r>
              <a:rPr lang="en-US" sz="1050" dirty="0">
                <a:solidFill>
                  <a:schemeClr val="accent5">
                    <a:lumMod val="50000"/>
                  </a:schemeClr>
                </a:solidFill>
              </a:rPr>
              <a:t>Taking all of her prescribed medications (she does not struggle with this since gaining med cert)</a:t>
            </a:r>
          </a:p>
          <a:p>
            <a:pPr marL="171450" lvl="0" indent="-171450">
              <a:buFont typeface="Arial" panose="020B0604020202020204" pitchFamily="34" charset="0"/>
              <a:buChar char="•"/>
            </a:pPr>
            <a:r>
              <a:rPr lang="en-US" sz="1050" dirty="0">
                <a:solidFill>
                  <a:schemeClr val="accent5">
                    <a:lumMod val="50000"/>
                  </a:schemeClr>
                </a:solidFill>
              </a:rPr>
              <a:t>Being in an environment where she has little control </a:t>
            </a:r>
          </a:p>
        </p:txBody>
      </p:sp>
      <p:sp>
        <p:nvSpPr>
          <p:cNvPr id="7" name="Rounded Rectangle 6"/>
          <p:cNvSpPr/>
          <p:nvPr/>
        </p:nvSpPr>
        <p:spPr>
          <a:xfrm>
            <a:off x="5691975" y="139244"/>
            <a:ext cx="3260976" cy="232875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dirty="0">
              <a:solidFill>
                <a:schemeClr val="accent1">
                  <a:lumMod val="50000"/>
                </a:schemeClr>
              </a:solidFill>
            </a:endParaRPr>
          </a:p>
          <a:p>
            <a:r>
              <a:rPr lang="en-US" sz="1200" b="1" dirty="0">
                <a:solidFill>
                  <a:schemeClr val="accent1">
                    <a:lumMod val="50000"/>
                  </a:schemeClr>
                </a:solidFill>
              </a:rPr>
              <a:t>Sheri has an easier time when: </a:t>
            </a:r>
          </a:p>
          <a:p>
            <a:pPr marL="171450" indent="-171450">
              <a:buFont typeface="Arial" panose="020B0604020202020204" pitchFamily="34" charset="0"/>
              <a:buChar char="•"/>
            </a:pPr>
            <a:r>
              <a:rPr lang="en-US" sz="1200" dirty="0">
                <a:solidFill>
                  <a:schemeClr val="accent1">
                    <a:lumMod val="50000"/>
                  </a:schemeClr>
                </a:solidFill>
              </a:rPr>
              <a:t>People honor her preferences, such as taking her sugar levels before she eats </a:t>
            </a:r>
          </a:p>
          <a:p>
            <a:pPr marL="171450" indent="-171450">
              <a:buFont typeface="Arial" panose="020B0604020202020204" pitchFamily="34" charset="0"/>
              <a:buChar char="•"/>
            </a:pPr>
            <a:r>
              <a:rPr lang="en-US" sz="1200" dirty="0">
                <a:solidFill>
                  <a:schemeClr val="accent1">
                    <a:lumMod val="50000"/>
                  </a:schemeClr>
                </a:solidFill>
              </a:rPr>
              <a:t>People provide privacy </a:t>
            </a:r>
          </a:p>
          <a:p>
            <a:pPr marL="171450" indent="-171450">
              <a:buFont typeface="Arial" panose="020B0604020202020204" pitchFamily="34" charset="0"/>
              <a:buChar char="•"/>
            </a:pPr>
            <a:r>
              <a:rPr lang="en-US" sz="1200" dirty="0">
                <a:solidFill>
                  <a:schemeClr val="accent1">
                    <a:lumMod val="50000"/>
                  </a:schemeClr>
                </a:solidFill>
              </a:rPr>
              <a:t>People provide choices and “dignified ways out” so she can assert her own choices even in an environment where there are others making decisions</a:t>
            </a:r>
          </a:p>
          <a:p>
            <a:pPr marL="171450" indent="-171450">
              <a:buFont typeface="Arial" panose="020B0604020202020204" pitchFamily="34" charset="0"/>
              <a:buChar char="•"/>
            </a:pPr>
            <a:r>
              <a:rPr lang="en-US" sz="1200" dirty="0">
                <a:solidFill>
                  <a:schemeClr val="accent1">
                    <a:lumMod val="50000"/>
                  </a:schemeClr>
                </a:solidFill>
              </a:rPr>
              <a:t>People are respectful, polite and kind with her </a:t>
            </a:r>
          </a:p>
          <a:p>
            <a:pPr algn="ctr"/>
            <a:endParaRPr lang="en-US" sz="1600" dirty="0">
              <a:solidFill>
                <a:schemeClr val="accent1">
                  <a:lumMod val="50000"/>
                </a:schemeClr>
              </a:solidFill>
            </a:endParaRPr>
          </a:p>
        </p:txBody>
      </p:sp>
      <p:sp>
        <p:nvSpPr>
          <p:cNvPr id="8" name="Rounded Rectangle 7"/>
          <p:cNvSpPr/>
          <p:nvPr/>
        </p:nvSpPr>
        <p:spPr>
          <a:xfrm>
            <a:off x="114780" y="89981"/>
            <a:ext cx="3312476" cy="117342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accent1">
                    <a:lumMod val="50000"/>
                  </a:schemeClr>
                </a:solidFill>
              </a:rPr>
              <a:t> </a:t>
            </a:r>
          </a:p>
          <a:p>
            <a:r>
              <a:rPr lang="en-US" sz="1050" b="1" dirty="0">
                <a:solidFill>
                  <a:schemeClr val="accent1">
                    <a:lumMod val="50000"/>
                  </a:schemeClr>
                </a:solidFill>
              </a:rPr>
              <a:t>Mental Health Support:</a:t>
            </a:r>
          </a:p>
          <a:p>
            <a:pPr marL="171450" indent="-171450">
              <a:buFont typeface="Arial" panose="020B0604020202020204" pitchFamily="34" charset="0"/>
              <a:buChar char="•"/>
            </a:pPr>
            <a:r>
              <a:rPr lang="en-US" sz="1050" dirty="0">
                <a:solidFill>
                  <a:schemeClr val="accent1">
                    <a:lumMod val="50000"/>
                  </a:schemeClr>
                </a:solidFill>
              </a:rPr>
              <a:t>Paranoid Schizophrenia (hears voices of angels and has delusions, but does not have command hallucinations) </a:t>
            </a:r>
          </a:p>
          <a:p>
            <a:pPr marL="171450" indent="-171450">
              <a:buFont typeface="Arial" panose="020B0604020202020204" pitchFamily="34" charset="0"/>
              <a:buChar char="•"/>
            </a:pPr>
            <a:r>
              <a:rPr lang="en-US" sz="1050" dirty="0">
                <a:solidFill>
                  <a:schemeClr val="accent1">
                    <a:lumMod val="50000"/>
                  </a:schemeClr>
                </a:solidFill>
              </a:rPr>
              <a:t>Needs providers who can be consistent, preventative, and supportive</a:t>
            </a:r>
          </a:p>
          <a:p>
            <a:pPr marL="171450" indent="-171450">
              <a:buFont typeface="Arial" panose="020B0604020202020204" pitchFamily="34" charset="0"/>
              <a:buChar char="•"/>
            </a:pPr>
            <a:endParaRPr lang="en-US" sz="1050" dirty="0">
              <a:solidFill>
                <a:schemeClr val="accent1">
                  <a:lumMod val="50000"/>
                </a:schemeClr>
              </a:solidFill>
            </a:endParaRPr>
          </a:p>
        </p:txBody>
      </p:sp>
      <p:graphicFrame>
        <p:nvGraphicFramePr>
          <p:cNvPr id="6" name="Diagram 5"/>
          <p:cNvGraphicFramePr/>
          <p:nvPr/>
        </p:nvGraphicFramePr>
        <p:xfrm>
          <a:off x="1500412" y="143512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114779" y="4747239"/>
            <a:ext cx="2695533" cy="19221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chemeClr val="accent1">
                  <a:lumMod val="50000"/>
                </a:schemeClr>
              </a:solidFill>
            </a:endParaRPr>
          </a:p>
          <a:p>
            <a:r>
              <a:rPr lang="en-US" sz="1400" b="1" dirty="0">
                <a:solidFill>
                  <a:schemeClr val="accent1">
                    <a:lumMod val="50000"/>
                  </a:schemeClr>
                </a:solidFill>
              </a:rPr>
              <a:t>Physical needs:</a:t>
            </a:r>
          </a:p>
          <a:p>
            <a:pPr marL="285750" indent="-285750">
              <a:buFont typeface="Arial" panose="020B0604020202020204" pitchFamily="34" charset="0"/>
              <a:buChar char="•"/>
            </a:pPr>
            <a:r>
              <a:rPr lang="en-US" sz="1100" dirty="0">
                <a:solidFill>
                  <a:schemeClr val="accent1">
                    <a:lumMod val="50000"/>
                  </a:schemeClr>
                </a:solidFill>
              </a:rPr>
              <a:t>Has Type 2 diabetes</a:t>
            </a:r>
          </a:p>
          <a:p>
            <a:pPr marL="285750" indent="-285750">
              <a:buFont typeface="Arial" panose="020B0604020202020204" pitchFamily="34" charset="0"/>
              <a:buChar char="•"/>
            </a:pPr>
            <a:r>
              <a:rPr lang="en-US" sz="1100" dirty="0">
                <a:solidFill>
                  <a:schemeClr val="accent1">
                    <a:lumMod val="50000"/>
                  </a:schemeClr>
                </a:solidFill>
              </a:rPr>
              <a:t>Hypertension and hyperlipidemia</a:t>
            </a:r>
          </a:p>
          <a:p>
            <a:pPr marL="285750" indent="-285750">
              <a:buFont typeface="Arial" panose="020B0604020202020204" pitchFamily="34" charset="0"/>
              <a:buChar char="•"/>
            </a:pPr>
            <a:r>
              <a:rPr lang="en-US" sz="1100" dirty="0">
                <a:solidFill>
                  <a:schemeClr val="accent1">
                    <a:lumMod val="50000"/>
                  </a:schemeClr>
                </a:solidFill>
              </a:rPr>
              <a:t>Obesity due to excess calories</a:t>
            </a:r>
          </a:p>
          <a:p>
            <a:pPr marL="285750" indent="-285750">
              <a:buFont typeface="Arial" panose="020B0604020202020204" pitchFamily="34" charset="0"/>
              <a:buChar char="•"/>
            </a:pPr>
            <a:r>
              <a:rPr lang="en-US" sz="1100" dirty="0">
                <a:solidFill>
                  <a:schemeClr val="accent1">
                    <a:lumMod val="50000"/>
                  </a:schemeClr>
                </a:solidFill>
              </a:rPr>
              <a:t>Ambulatory but sometimes enjoys using a walker or wheelchair </a:t>
            </a:r>
          </a:p>
          <a:p>
            <a:r>
              <a:rPr lang="en-US" sz="1100" dirty="0">
                <a:solidFill>
                  <a:schemeClr val="accent1">
                    <a:lumMod val="50000"/>
                  </a:schemeClr>
                </a:solidFill>
              </a:rPr>
              <a:t> </a:t>
            </a:r>
          </a:p>
          <a:p>
            <a:pPr marL="285750" indent="-285750">
              <a:buFont typeface="Arial" panose="020B0604020202020204" pitchFamily="34" charset="0"/>
              <a:buChar char="•"/>
            </a:pPr>
            <a:endParaRPr lang="en-US" sz="1100" b="1" i="1" dirty="0">
              <a:solidFill>
                <a:schemeClr val="accent1">
                  <a:lumMod val="50000"/>
                </a:schemeClr>
              </a:solidFill>
            </a:endParaRPr>
          </a:p>
        </p:txBody>
      </p:sp>
      <p:sp>
        <p:nvSpPr>
          <p:cNvPr id="10" name="Rounded Rectangle 9"/>
          <p:cNvSpPr/>
          <p:nvPr/>
        </p:nvSpPr>
        <p:spPr>
          <a:xfrm>
            <a:off x="6107633" y="4243048"/>
            <a:ext cx="2874411" cy="242638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b="1" dirty="0">
              <a:solidFill>
                <a:schemeClr val="accent1">
                  <a:lumMod val="50000"/>
                </a:schemeClr>
              </a:solidFill>
            </a:endParaRPr>
          </a:p>
          <a:p>
            <a:r>
              <a:rPr lang="en-US" sz="1100" b="1" dirty="0">
                <a:solidFill>
                  <a:schemeClr val="accent1">
                    <a:lumMod val="50000"/>
                  </a:schemeClr>
                </a:solidFill>
              </a:rPr>
              <a:t>Behavioral Health Needs</a:t>
            </a:r>
          </a:p>
          <a:p>
            <a:pPr marL="171450" indent="-171450">
              <a:buFont typeface="Arial" panose="020B0604020202020204" pitchFamily="34" charset="0"/>
              <a:buChar char="•"/>
            </a:pPr>
            <a:r>
              <a:rPr lang="en-US" sz="1100" dirty="0">
                <a:solidFill>
                  <a:schemeClr val="accent1">
                    <a:lumMod val="50000"/>
                  </a:schemeClr>
                </a:solidFill>
              </a:rPr>
              <a:t>When off medications or in a diabetic crisis, she may go through challenges with minor aggressive behavior or calling names </a:t>
            </a:r>
          </a:p>
          <a:p>
            <a:pPr marL="171450" indent="-171450">
              <a:buFont typeface="Arial" panose="020B0604020202020204" pitchFamily="34" charset="0"/>
              <a:buChar char="•"/>
            </a:pPr>
            <a:r>
              <a:rPr lang="en-US" sz="1100" dirty="0">
                <a:solidFill>
                  <a:schemeClr val="accent1">
                    <a:lumMod val="50000"/>
                  </a:schemeClr>
                </a:solidFill>
              </a:rPr>
              <a:t>May show paranoia and agitation when refusing medications</a:t>
            </a:r>
          </a:p>
          <a:p>
            <a:pPr marL="171450" indent="-171450">
              <a:buFont typeface="Arial" panose="020B0604020202020204" pitchFamily="34" charset="0"/>
              <a:buChar char="•"/>
            </a:pPr>
            <a:r>
              <a:rPr lang="en-US" sz="1100" dirty="0">
                <a:solidFill>
                  <a:schemeClr val="accent1">
                    <a:lumMod val="50000"/>
                  </a:schemeClr>
                </a:solidFill>
              </a:rPr>
              <a:t>Generally takes her court ordered medications </a:t>
            </a:r>
          </a:p>
          <a:p>
            <a:pPr marL="171450" indent="-171450">
              <a:buFont typeface="Arial" panose="020B0604020202020204" pitchFamily="34" charset="0"/>
              <a:buChar char="•"/>
            </a:pPr>
            <a:r>
              <a:rPr lang="en-US" sz="1100" dirty="0">
                <a:solidFill>
                  <a:schemeClr val="accent1">
                    <a:lumMod val="50000"/>
                  </a:schemeClr>
                </a:solidFill>
              </a:rPr>
              <a:t>It is supportive to give her choices and options so that she can have control by refusing something that is not life threatening, and maintain autonomy</a:t>
            </a:r>
          </a:p>
          <a:p>
            <a:endParaRPr lang="en-US" sz="1100" dirty="0">
              <a:solidFill>
                <a:schemeClr val="accent1">
                  <a:lumMod val="50000"/>
                </a:schemeClr>
              </a:solidFill>
            </a:endParaRPr>
          </a:p>
          <a:p>
            <a:pPr marL="285750" indent="-285750">
              <a:buFont typeface="Arial" panose="020B0604020202020204" pitchFamily="34" charset="0"/>
              <a:buChar char="•"/>
            </a:pPr>
            <a:endParaRPr lang="en-US" sz="1100" dirty="0">
              <a:solidFill>
                <a:schemeClr val="accent1">
                  <a:lumMod val="50000"/>
                </a:schemeClr>
              </a:solidFill>
            </a:endParaRPr>
          </a:p>
        </p:txBody>
      </p:sp>
      <p:sp>
        <p:nvSpPr>
          <p:cNvPr id="13" name="Rounded Rectangle 12"/>
          <p:cNvSpPr/>
          <p:nvPr/>
        </p:nvSpPr>
        <p:spPr>
          <a:xfrm>
            <a:off x="2810313" y="5483119"/>
            <a:ext cx="3297320" cy="117030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b="1" i="1" dirty="0">
                <a:solidFill>
                  <a:schemeClr val="accent1">
                    <a:lumMod val="50000"/>
                  </a:schemeClr>
                </a:solidFill>
              </a:rPr>
              <a:t>Medical refusals:</a:t>
            </a:r>
            <a:r>
              <a:rPr lang="en-US" sz="1050" i="1" dirty="0">
                <a:solidFill>
                  <a:schemeClr val="accent1">
                    <a:lumMod val="50000"/>
                  </a:schemeClr>
                </a:solidFill>
              </a:rPr>
              <a:t> See back grey boxes; Follow preventative procedures to give options and choices and a second chance. If refuses court ordered meds follow “unsafe refusal protocol”, </a:t>
            </a:r>
            <a:r>
              <a:rPr lang="en-US" sz="1050" b="1" dirty="0">
                <a:ln w="0"/>
                <a:solidFill>
                  <a:schemeClr val="tx1"/>
                </a:solidFill>
                <a:effectLst>
                  <a:outerShdw blurRad="38100" dist="19050" dir="2700000" algn="tl" rotWithShape="0">
                    <a:schemeClr val="dk1">
                      <a:alpha val="40000"/>
                    </a:schemeClr>
                  </a:outerShdw>
                </a:effectLst>
              </a:rPr>
              <a:t>Contact (NAME) at (EMAIL), PHONE, CRISIS # as backup: _____</a:t>
            </a:r>
            <a:endParaRPr lang="en-US" sz="1050" b="1" i="1" dirty="0">
              <a:solidFill>
                <a:schemeClr val="accent1">
                  <a:lumMod val="50000"/>
                </a:schemeClr>
              </a:solidFill>
            </a:endParaRPr>
          </a:p>
        </p:txBody>
      </p:sp>
      <p:sp>
        <p:nvSpPr>
          <p:cNvPr id="14" name="Rounded Rectangle 13"/>
          <p:cNvSpPr/>
          <p:nvPr/>
        </p:nvSpPr>
        <p:spPr>
          <a:xfrm>
            <a:off x="3574053" y="139244"/>
            <a:ext cx="1971124" cy="8491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lumMod val="50000"/>
                  </a:schemeClr>
                </a:solidFill>
              </a:rPr>
              <a:t>Client-At-A-Glance </a:t>
            </a:r>
          </a:p>
        </p:txBody>
      </p:sp>
      <p:sp>
        <p:nvSpPr>
          <p:cNvPr id="15" name="Rounded Rectangle 14"/>
          <p:cNvSpPr/>
          <p:nvPr/>
        </p:nvSpPr>
        <p:spPr>
          <a:xfrm>
            <a:off x="115952" y="1323307"/>
            <a:ext cx="3030845" cy="140853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accent1">
                    <a:lumMod val="50000"/>
                  </a:schemeClr>
                </a:solidFill>
              </a:rPr>
              <a:t> </a:t>
            </a:r>
          </a:p>
          <a:p>
            <a:r>
              <a:rPr lang="en-US" sz="1050" b="1" dirty="0">
                <a:solidFill>
                  <a:schemeClr val="accent1">
                    <a:lumMod val="50000"/>
                  </a:schemeClr>
                </a:solidFill>
              </a:rPr>
              <a:t>Recent History: </a:t>
            </a:r>
          </a:p>
          <a:p>
            <a:pPr marL="171450" indent="-171450">
              <a:buFont typeface="Arial" panose="020B0604020202020204" pitchFamily="34" charset="0"/>
              <a:buChar char="•"/>
            </a:pPr>
            <a:r>
              <a:rPr lang="en-US" sz="1050" dirty="0">
                <a:solidFill>
                  <a:schemeClr val="accent1">
                    <a:lumMod val="50000"/>
                  </a:schemeClr>
                </a:solidFill>
              </a:rPr>
              <a:t>Has lived with roommates in the past in Hospital and did fine </a:t>
            </a:r>
          </a:p>
          <a:p>
            <a:pPr marL="171450" indent="-171450">
              <a:buFont typeface="Arial" panose="020B0604020202020204" pitchFamily="34" charset="0"/>
              <a:buChar char="•"/>
            </a:pPr>
            <a:r>
              <a:rPr lang="en-US" sz="1050" dirty="0">
                <a:solidFill>
                  <a:schemeClr val="accent1">
                    <a:lumMod val="50000"/>
                  </a:schemeClr>
                </a:solidFill>
              </a:rPr>
              <a:t>Can advocate for her needs appropriately</a:t>
            </a:r>
          </a:p>
          <a:p>
            <a:pPr marL="171450" indent="-171450">
              <a:buFont typeface="Arial" panose="020B0604020202020204" pitchFamily="34" charset="0"/>
              <a:buChar char="•"/>
            </a:pPr>
            <a:r>
              <a:rPr lang="en-US" sz="1050" dirty="0">
                <a:solidFill>
                  <a:schemeClr val="accent1">
                    <a:lumMod val="50000"/>
                  </a:schemeClr>
                </a:solidFill>
              </a:rPr>
              <a:t>Last year (2021) in hospital there was skin breakdown treated effectively with time out of room</a:t>
            </a:r>
          </a:p>
        </p:txBody>
      </p:sp>
    </p:spTree>
    <p:extLst>
      <p:ext uri="{BB962C8B-B14F-4D97-AF65-F5344CB8AC3E}">
        <p14:creationId xmlns:p14="http://schemas.microsoft.com/office/powerpoint/2010/main" val="3767154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1349" y="327923"/>
            <a:ext cx="1563939" cy="6129633"/>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1100" b="1" u="sng" dirty="0">
                <a:ln w="0"/>
                <a:solidFill>
                  <a:schemeClr val="tx1"/>
                </a:solidFill>
                <a:effectLst>
                  <a:outerShdw blurRad="38100" dist="19050" dir="2700000" algn="tl" rotWithShape="0">
                    <a:schemeClr val="dk1">
                      <a:alpha val="40000"/>
                    </a:schemeClr>
                  </a:outerShdw>
                </a:effectLst>
              </a:rPr>
              <a:t>PREVENTIVE TECHNIQUES</a:t>
            </a:r>
          </a:p>
          <a:p>
            <a:pPr marL="171450" indent="-171450">
              <a:buFont typeface="Wingdings" panose="05000000000000000000" pitchFamily="2" charset="2"/>
              <a:buChar char="q"/>
            </a:pPr>
            <a:r>
              <a:rPr lang="en-US" sz="1400" b="1" dirty="0">
                <a:ln w="0"/>
                <a:solidFill>
                  <a:schemeClr val="tx1"/>
                </a:solidFill>
                <a:effectLst>
                  <a:outerShdw blurRad="38100" dist="19050" dir="2700000" algn="tl" rotWithShape="0">
                    <a:schemeClr val="dk1">
                      <a:alpha val="40000"/>
                    </a:schemeClr>
                  </a:outerShdw>
                </a:effectLst>
              </a:rPr>
              <a:t>Be polite and respectful”</a:t>
            </a:r>
            <a:r>
              <a:rPr lang="en-US" sz="1100" b="1" dirty="0">
                <a:ln w="0"/>
                <a:solidFill>
                  <a:schemeClr val="tx1"/>
                </a:solidFill>
                <a:effectLst>
                  <a:outerShdw blurRad="38100" dist="19050" dir="2700000" algn="tl" rotWithShape="0">
                    <a:schemeClr val="dk1">
                      <a:alpha val="40000"/>
                    </a:schemeClr>
                  </a:outerShdw>
                </a:effectLst>
              </a:rPr>
              <a:t>:</a:t>
            </a:r>
            <a:r>
              <a:rPr lang="en-US" sz="1100" dirty="0">
                <a:ln w="0"/>
                <a:solidFill>
                  <a:schemeClr val="tx1"/>
                </a:solidFill>
                <a:effectLst>
                  <a:outerShdw blurRad="38100" dist="19050" dir="2700000" algn="tl" rotWithShape="0">
                    <a:schemeClr val="dk1">
                      <a:alpha val="40000"/>
                    </a:schemeClr>
                  </a:outerShdw>
                </a:effectLst>
              </a:rPr>
              <a:t> offer the best option but honor her appropriate requests. </a:t>
            </a:r>
          </a:p>
          <a:p>
            <a:pPr marL="171450" indent="-171450">
              <a:buFont typeface="Wingdings" panose="05000000000000000000" pitchFamily="2" charset="2"/>
              <a:buChar char="q"/>
            </a:pPr>
            <a:r>
              <a:rPr lang="en-US" sz="1400" b="1" dirty="0">
                <a:ln w="0"/>
                <a:solidFill>
                  <a:schemeClr val="tx1"/>
                </a:solidFill>
                <a:effectLst>
                  <a:outerShdw blurRad="38100" dist="19050" dir="2700000" algn="tl" rotWithShape="0">
                    <a:schemeClr val="dk1">
                      <a:alpha val="40000"/>
                    </a:schemeClr>
                  </a:outerShdw>
                </a:effectLst>
              </a:rPr>
              <a:t>Approach thoughtfully</a:t>
            </a:r>
            <a:r>
              <a:rPr lang="en-US" sz="1100" dirty="0">
                <a:ln w="0"/>
                <a:solidFill>
                  <a:schemeClr val="tx1"/>
                </a:solidFill>
                <a:effectLst>
                  <a:outerShdw blurRad="38100" dist="19050" dir="2700000" algn="tl" rotWithShape="0">
                    <a:schemeClr val="dk1">
                      <a:alpha val="40000"/>
                    </a:schemeClr>
                  </a:outerShdw>
                </a:effectLst>
              </a:rPr>
              <a:t>: Be positive and friendly and smile.</a:t>
            </a:r>
          </a:p>
          <a:p>
            <a:pPr marL="171450" indent="-171450">
              <a:buFont typeface="Wingdings" panose="05000000000000000000" pitchFamily="2" charset="2"/>
              <a:buChar char="q"/>
            </a:pPr>
            <a:r>
              <a:rPr lang="en-US" sz="1400" b="1" dirty="0">
                <a:ln w="0"/>
                <a:solidFill>
                  <a:schemeClr val="tx1"/>
                </a:solidFill>
                <a:effectLst>
                  <a:outerShdw blurRad="38100" dist="19050" dir="2700000" algn="tl" rotWithShape="0">
                    <a:schemeClr val="dk1">
                      <a:alpha val="40000"/>
                    </a:schemeClr>
                  </a:outerShdw>
                </a:effectLst>
              </a:rPr>
              <a:t>Use momentum</a:t>
            </a:r>
            <a:r>
              <a:rPr lang="en-US" sz="1100" dirty="0">
                <a:ln w="0"/>
                <a:solidFill>
                  <a:schemeClr val="tx1"/>
                </a:solidFill>
                <a:effectLst>
                  <a:outerShdw blurRad="38100" dist="19050" dir="2700000" algn="tl" rotWithShape="0">
                    <a:schemeClr val="dk1">
                      <a:alpha val="40000"/>
                    </a:schemeClr>
                  </a:outerShdw>
                </a:effectLst>
              </a:rPr>
              <a:t>: Give a compliment or use friendly small talk right before a request </a:t>
            </a:r>
          </a:p>
          <a:p>
            <a:pPr marL="171450" indent="-171450">
              <a:buFont typeface="Wingdings" panose="05000000000000000000" pitchFamily="2" charset="2"/>
              <a:buChar char="q"/>
            </a:pPr>
            <a:r>
              <a:rPr lang="en-US" sz="1400" b="1" dirty="0">
                <a:ln w="0"/>
                <a:solidFill>
                  <a:schemeClr val="tx1"/>
                </a:solidFill>
                <a:effectLst>
                  <a:outerShdw blurRad="38100" dist="19050" dir="2700000" algn="tl" rotWithShape="0">
                    <a:schemeClr val="dk1">
                      <a:alpha val="40000"/>
                    </a:schemeClr>
                  </a:outerShdw>
                </a:effectLst>
              </a:rPr>
              <a:t>Give options</a:t>
            </a:r>
            <a:r>
              <a:rPr lang="en-US" sz="1100" dirty="0">
                <a:ln w="0"/>
                <a:solidFill>
                  <a:schemeClr val="tx1"/>
                </a:solidFill>
                <a:effectLst>
                  <a:outerShdw blurRad="38100" dist="19050" dir="2700000" algn="tl" rotWithShape="0">
                    <a:schemeClr val="dk1">
                      <a:alpha val="40000"/>
                    </a:schemeClr>
                  </a:outerShdw>
                </a:effectLst>
              </a:rPr>
              <a:t>: Use an approach that avoids open ended questions but embeds 2 alternatives</a:t>
            </a:r>
          </a:p>
          <a:p>
            <a:pPr marL="171450" indent="-171450">
              <a:buFont typeface="Wingdings" panose="05000000000000000000" pitchFamily="2" charset="2"/>
              <a:buChar char="q"/>
            </a:pPr>
            <a:r>
              <a:rPr lang="en-US" sz="1400" b="1" dirty="0">
                <a:ln w="0"/>
                <a:solidFill>
                  <a:schemeClr val="tx1"/>
                </a:solidFill>
                <a:effectLst>
                  <a:outerShdw blurRad="38100" dist="19050" dir="2700000" algn="tl" rotWithShape="0">
                    <a:schemeClr val="dk1">
                      <a:alpha val="40000"/>
                    </a:schemeClr>
                  </a:outerShdw>
                </a:effectLst>
              </a:rPr>
              <a:t>Come back and try again </a:t>
            </a:r>
            <a:r>
              <a:rPr lang="en-US" sz="1100" b="1" dirty="0">
                <a:ln w="0"/>
                <a:solidFill>
                  <a:schemeClr val="tx1"/>
                </a:solidFill>
                <a:effectLst>
                  <a:outerShdw blurRad="38100" dist="19050" dir="2700000" algn="tl" rotWithShape="0">
                    <a:schemeClr val="dk1">
                      <a:alpha val="40000"/>
                    </a:schemeClr>
                  </a:outerShdw>
                </a:effectLst>
              </a:rPr>
              <a:t>a little while later </a:t>
            </a:r>
            <a:r>
              <a:rPr lang="en-US" sz="1100" dirty="0">
                <a:ln w="0"/>
                <a:solidFill>
                  <a:schemeClr val="tx1"/>
                </a:solidFill>
                <a:effectLst>
                  <a:outerShdw blurRad="38100" dist="19050" dir="2700000" algn="tl" rotWithShape="0">
                    <a:schemeClr val="dk1">
                      <a:alpha val="40000"/>
                    </a:schemeClr>
                  </a:outerShdw>
                </a:effectLst>
              </a:rPr>
              <a:t>if she politely refused earlier today but you still need to get something done</a:t>
            </a:r>
          </a:p>
        </p:txBody>
      </p:sp>
      <p:sp>
        <p:nvSpPr>
          <p:cNvPr id="5" name="Rounded Rectangle 4"/>
          <p:cNvSpPr/>
          <p:nvPr/>
        </p:nvSpPr>
        <p:spPr>
          <a:xfrm>
            <a:off x="1810931" y="327922"/>
            <a:ext cx="3473669" cy="1961231"/>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a:ln w="0"/>
                <a:solidFill>
                  <a:schemeClr val="tx1"/>
                </a:solidFill>
                <a:effectLst>
                  <a:outerShdw blurRad="38100" dist="19050" dir="2700000" algn="tl" rotWithShape="0">
                    <a:schemeClr val="dk1">
                      <a:alpha val="40000"/>
                    </a:schemeClr>
                  </a:outerShdw>
                </a:effectLst>
              </a:rPr>
              <a:t>Meals (Client is diabetic but used to selecting food from a diabetic friendly menu)</a:t>
            </a:r>
            <a:r>
              <a:rPr lang="en-US" sz="1200" dirty="0">
                <a:ln w="0"/>
                <a:solidFill>
                  <a:schemeClr val="tx1"/>
                </a:solidFill>
                <a:effectLst>
                  <a:outerShdw blurRad="38100" dist="19050" dir="2700000" algn="tl" rotWithShape="0">
                    <a:schemeClr val="dk1">
                      <a:alpha val="40000"/>
                    </a:schemeClr>
                  </a:outerShdw>
                </a:effectLst>
              </a:rPr>
              <a:t> </a:t>
            </a:r>
          </a:p>
          <a:p>
            <a:pPr marL="171450" indent="-171450">
              <a:buFont typeface="Wingdings" panose="05000000000000000000" pitchFamily="2" charset="2"/>
              <a:buChar char="q"/>
            </a:pPr>
            <a:r>
              <a:rPr lang="en-US" sz="1200" dirty="0">
                <a:ln w="0"/>
                <a:solidFill>
                  <a:schemeClr val="tx1"/>
                </a:solidFill>
                <a:effectLst>
                  <a:outerShdw blurRad="38100" dist="19050" dir="2700000" algn="tl" rotWithShape="0">
                    <a:schemeClr val="dk1">
                      <a:alpha val="40000"/>
                    </a:schemeClr>
                  </a:outerShdw>
                </a:effectLst>
              </a:rPr>
              <a:t>“Almost time to eat. Let me know if you want to sit in the dining room or computer room!”</a:t>
            </a:r>
          </a:p>
          <a:p>
            <a:pPr marL="171450" indent="-171450">
              <a:buFont typeface="Wingdings" panose="05000000000000000000" pitchFamily="2" charset="2"/>
              <a:buChar char="q"/>
            </a:pPr>
            <a:r>
              <a:rPr lang="en-US" sz="1200" dirty="0">
                <a:ln w="0"/>
                <a:solidFill>
                  <a:schemeClr val="tx1"/>
                </a:solidFill>
                <a:effectLst>
                  <a:outerShdw blurRad="38100" dist="19050" dir="2700000" algn="tl" rotWithShape="0">
                    <a:schemeClr val="dk1">
                      <a:alpha val="40000"/>
                    </a:schemeClr>
                  </a:outerShdw>
                </a:effectLst>
              </a:rPr>
              <a:t>“Today we are having meatloaf, mashed potatoes and rolls. Does that sound good or would you rather check out this grill menu”</a:t>
            </a:r>
          </a:p>
          <a:p>
            <a:pPr marL="171450" indent="-171450">
              <a:buFont typeface="Wingdings" panose="05000000000000000000" pitchFamily="2" charset="2"/>
              <a:buChar char="q"/>
            </a:pPr>
            <a:r>
              <a:rPr lang="en-US" sz="1200" dirty="0">
                <a:ln w="0"/>
                <a:solidFill>
                  <a:schemeClr val="tx1"/>
                </a:solidFill>
                <a:effectLst>
                  <a:outerShdw blurRad="38100" dist="19050" dir="2700000" algn="tl" rotWithShape="0">
                    <a:schemeClr val="dk1">
                      <a:alpha val="40000"/>
                    </a:schemeClr>
                  </a:outerShdw>
                </a:effectLst>
              </a:rPr>
              <a:t>“Here’s your food. Let me know if there’s anything else you need”</a:t>
            </a:r>
          </a:p>
        </p:txBody>
      </p:sp>
      <p:sp>
        <p:nvSpPr>
          <p:cNvPr id="6" name="Rounded Rectangle 5"/>
          <p:cNvSpPr/>
          <p:nvPr/>
        </p:nvSpPr>
        <p:spPr>
          <a:xfrm>
            <a:off x="5380243" y="327923"/>
            <a:ext cx="3599796" cy="1803576"/>
          </a:xfrm>
          <a:prstGeom prst="round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100" b="1" u="sng" dirty="0">
                <a:ln w="0"/>
                <a:solidFill>
                  <a:schemeClr val="tx1"/>
                </a:solidFill>
                <a:effectLst>
                  <a:outerShdw blurRad="38100" dist="19050" dir="2700000" algn="tl" rotWithShape="0">
                    <a:schemeClr val="dk1">
                      <a:alpha val="40000"/>
                    </a:schemeClr>
                  </a:outerShdw>
                </a:effectLst>
              </a:rPr>
              <a:t>Meds and Medical Procedures</a:t>
            </a:r>
          </a:p>
          <a:p>
            <a:pPr marL="285750" indent="-285750">
              <a:buFont typeface="Wingdings" panose="05000000000000000000" pitchFamily="2" charset="2"/>
              <a:buChar char="q"/>
            </a:pPr>
            <a:r>
              <a:rPr lang="en-US" sz="1100" dirty="0">
                <a:ln w="0"/>
                <a:solidFill>
                  <a:schemeClr val="tx1"/>
                </a:solidFill>
                <a:effectLst>
                  <a:outerShdw blurRad="38100" dist="19050" dir="2700000" algn="tl" rotWithShape="0">
                    <a:schemeClr val="dk1">
                      <a:alpha val="40000"/>
                    </a:schemeClr>
                  </a:outerShdw>
                </a:effectLst>
              </a:rPr>
              <a:t>“Time for lunch! (while showing her the needle) Let’s get your blood sugar; show me which finger you want to use today.”</a:t>
            </a:r>
          </a:p>
          <a:p>
            <a:pPr marL="285750" indent="-285750">
              <a:buFont typeface="Wingdings" panose="05000000000000000000" pitchFamily="2" charset="2"/>
              <a:buChar char="q"/>
            </a:pPr>
            <a:r>
              <a:rPr lang="en-US" sz="1100" dirty="0">
                <a:ln w="0"/>
                <a:solidFill>
                  <a:schemeClr val="tx1"/>
                </a:solidFill>
                <a:effectLst>
                  <a:outerShdw blurRad="38100" dist="19050" dir="2700000" algn="tl" rotWithShape="0">
                    <a:schemeClr val="dk1">
                      <a:alpha val="40000"/>
                    </a:schemeClr>
                  </a:outerShdw>
                </a:effectLst>
              </a:rPr>
              <a:t>“Ooh, I love these flowers! Your room smells so nice. Time for meds, you can take _ or ___ first.”</a:t>
            </a:r>
          </a:p>
          <a:p>
            <a:pPr marL="285750" indent="-285750">
              <a:buFont typeface="Wingdings" panose="05000000000000000000" pitchFamily="2" charset="2"/>
              <a:buChar char="q"/>
            </a:pPr>
            <a:r>
              <a:rPr lang="en-US" sz="1100" dirty="0">
                <a:ln w="0"/>
                <a:solidFill>
                  <a:schemeClr val="tx1"/>
                </a:solidFill>
                <a:effectLst>
                  <a:outerShdw blurRad="38100" dist="19050" dir="2700000" algn="tl" rotWithShape="0">
                    <a:schemeClr val="dk1">
                      <a:alpha val="40000"/>
                    </a:schemeClr>
                  </a:outerShdw>
                </a:effectLst>
              </a:rPr>
              <a:t>I hear you that you wish you didn’t have to take these meds. This is one the court says is important for your health and safety so you need to take it. You can take it now or I’ll come back in 10 minutes. </a:t>
            </a:r>
          </a:p>
          <a:p>
            <a:pPr marL="285750" indent="-285750">
              <a:buFont typeface="Wingdings" panose="05000000000000000000" pitchFamily="2" charset="2"/>
              <a:buChar char="q"/>
            </a:pPr>
            <a:endParaRPr lang="en-US" sz="1100" dirty="0">
              <a:ln w="0"/>
              <a:solidFill>
                <a:schemeClr val="tx1"/>
              </a:solidFill>
              <a:effectLst>
                <a:outerShdw blurRad="38100" dist="19050" dir="2700000" algn="tl" rotWithShape="0">
                  <a:schemeClr val="dk1">
                    <a:alpha val="40000"/>
                  </a:schemeClr>
                </a:outerShdw>
              </a:effectLst>
            </a:endParaRPr>
          </a:p>
        </p:txBody>
      </p:sp>
      <p:sp>
        <p:nvSpPr>
          <p:cNvPr id="7" name="Rounded Rectangle 6"/>
          <p:cNvSpPr/>
          <p:nvPr/>
        </p:nvSpPr>
        <p:spPr>
          <a:xfrm>
            <a:off x="1810931" y="2460471"/>
            <a:ext cx="3473669" cy="1961231"/>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u="sng" dirty="0">
                <a:ln w="0"/>
                <a:solidFill>
                  <a:schemeClr val="tx1"/>
                </a:solidFill>
                <a:effectLst>
                  <a:outerShdw blurRad="38100" dist="19050" dir="2700000" algn="tl" rotWithShape="0">
                    <a:schemeClr val="dk1">
                      <a:alpha val="40000"/>
                    </a:schemeClr>
                  </a:outerShdw>
                </a:effectLst>
              </a:rPr>
              <a:t>Showering/ Hygiene</a:t>
            </a:r>
          </a:p>
          <a:p>
            <a:pPr marL="171450" indent="-171450">
              <a:buFont typeface="Wingdings" panose="05000000000000000000" pitchFamily="2" charset="2"/>
              <a:buChar char="q"/>
            </a:pPr>
            <a:r>
              <a:rPr lang="en-US" sz="1200" dirty="0">
                <a:ln w="0"/>
                <a:solidFill>
                  <a:schemeClr val="tx1"/>
                </a:solidFill>
                <a:effectLst>
                  <a:outerShdw blurRad="38100" dist="19050" dir="2700000" algn="tl" rotWithShape="0">
                    <a:schemeClr val="dk1">
                      <a:alpha val="40000"/>
                    </a:schemeClr>
                  </a:outerShdw>
                </a:effectLst>
              </a:rPr>
              <a:t>“Time to get clean and dressed up for the piano group! I can help do your hair after we get the shower done. Let’s take a walk together and figure out which one you want to use today”</a:t>
            </a:r>
          </a:p>
          <a:p>
            <a:pPr marL="171450" indent="-171450">
              <a:buFont typeface="Wingdings" panose="05000000000000000000" pitchFamily="2" charset="2"/>
              <a:buChar char="q"/>
            </a:pPr>
            <a:r>
              <a:rPr lang="en-US" sz="1200" dirty="0">
                <a:ln w="0"/>
                <a:solidFill>
                  <a:schemeClr val="tx1"/>
                </a:solidFill>
                <a:effectLst>
                  <a:outerShdw blurRad="38100" dist="19050" dir="2700000" algn="tl" rotWithShape="0">
                    <a:schemeClr val="dk1">
                      <a:alpha val="40000"/>
                    </a:schemeClr>
                  </a:outerShdw>
                </a:effectLst>
              </a:rPr>
              <a:t>(If “I don’t want to shower”: “Thanks for letting me know. We can clean you up in your room. Does it sound best before breakfast or before lunch?” (before lunch) “ok, I’ll see you around 11!”)</a:t>
            </a:r>
          </a:p>
        </p:txBody>
      </p:sp>
      <p:sp>
        <p:nvSpPr>
          <p:cNvPr id="8" name="Rounded Rectangle 7"/>
          <p:cNvSpPr/>
          <p:nvPr/>
        </p:nvSpPr>
        <p:spPr>
          <a:xfrm>
            <a:off x="5380243" y="2188255"/>
            <a:ext cx="3599796" cy="2233447"/>
          </a:xfrm>
          <a:prstGeom prst="round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000" b="1" u="sng" dirty="0">
                <a:ln w="0"/>
                <a:solidFill>
                  <a:schemeClr val="tx1"/>
                </a:solidFill>
                <a:effectLst>
                  <a:outerShdw blurRad="38100" dist="19050" dir="2700000" algn="tl" rotWithShape="0">
                    <a:schemeClr val="dk1">
                      <a:alpha val="40000"/>
                    </a:schemeClr>
                  </a:outerShdw>
                </a:effectLst>
              </a:rPr>
              <a:t>Behavior notes</a:t>
            </a:r>
          </a:p>
          <a:p>
            <a:r>
              <a:rPr lang="en-US" sz="1000" dirty="0">
                <a:ln w="0"/>
                <a:solidFill>
                  <a:schemeClr val="tx1"/>
                </a:solidFill>
                <a:effectLst>
                  <a:outerShdw blurRad="38100" dist="19050" dir="2700000" algn="tl" rotWithShape="0">
                    <a:schemeClr val="dk1">
                      <a:alpha val="40000"/>
                    </a:schemeClr>
                  </a:outerShdw>
                </a:effectLst>
              </a:rPr>
              <a:t>Honor refusals that are appropriate and safe (Examples: “I don’t want to take these today”; “I don’t want to talk about ___”; “I’m not hungry right now”; “No thank you” (the first time a med is offered)</a:t>
            </a:r>
          </a:p>
          <a:p>
            <a:r>
              <a:rPr lang="en-US" sz="1000" b="1" u="sng" dirty="0">
                <a:ln w="0"/>
                <a:solidFill>
                  <a:schemeClr val="tx1"/>
                </a:solidFill>
                <a:effectLst>
                  <a:outerShdw blurRad="38100" dist="19050" dir="2700000" algn="tl" rotWithShape="0">
                    <a:schemeClr val="dk1">
                      <a:alpha val="40000"/>
                    </a:schemeClr>
                  </a:outerShdw>
                </a:effectLst>
              </a:rPr>
              <a:t>If behavior escalates</a:t>
            </a:r>
          </a:p>
          <a:p>
            <a:r>
              <a:rPr lang="en-US" sz="1000" dirty="0">
                <a:ln w="0"/>
                <a:solidFill>
                  <a:schemeClr val="tx1"/>
                </a:solidFill>
                <a:effectLst>
                  <a:outerShdw blurRad="38100" dist="19050" dir="2700000" algn="tl" rotWithShape="0">
                    <a:schemeClr val="dk1">
                      <a:alpha val="40000"/>
                    </a:schemeClr>
                  </a:outerShdw>
                </a:effectLst>
              </a:rPr>
              <a:t>1. Record signs of behavioral escalation and/or mental health symptoms: Using derogatory words; Higher voice volume; Refusing meds for more than 1 day; Talking about delusions/ hallucinations more often</a:t>
            </a:r>
          </a:p>
          <a:p>
            <a:r>
              <a:rPr lang="en-US" sz="1000" dirty="0">
                <a:ln w="0"/>
                <a:solidFill>
                  <a:schemeClr val="tx1"/>
                </a:solidFill>
                <a:effectLst>
                  <a:outerShdw blurRad="38100" dist="19050" dir="2700000" algn="tl" rotWithShape="0">
                    <a:schemeClr val="dk1">
                      <a:alpha val="40000"/>
                    </a:schemeClr>
                  </a:outerShdw>
                </a:effectLst>
              </a:rPr>
              <a:t>2. Contact Mental Health provider and notify them </a:t>
            </a:r>
          </a:p>
          <a:p>
            <a:r>
              <a:rPr lang="en-US" sz="1000" dirty="0">
                <a:ln w="0"/>
                <a:solidFill>
                  <a:schemeClr val="tx1"/>
                </a:solidFill>
                <a:effectLst>
                  <a:outerShdw blurRad="38100" dist="19050" dir="2700000" algn="tl" rotWithShape="0">
                    <a:schemeClr val="dk1">
                      <a:alpha val="40000"/>
                    </a:schemeClr>
                  </a:outerShdw>
                </a:effectLst>
              </a:rPr>
              <a:t>3. Continue to use preventative language, honoring any APPROPRIATE refusals/requests</a:t>
            </a:r>
          </a:p>
          <a:p>
            <a:r>
              <a:rPr lang="en-US" sz="1000" dirty="0">
                <a:ln w="0"/>
                <a:solidFill>
                  <a:schemeClr val="tx1"/>
                </a:solidFill>
                <a:effectLst>
                  <a:outerShdw blurRad="38100" dist="19050" dir="2700000" algn="tl" rotWithShape="0">
                    <a:schemeClr val="dk1">
                      <a:alpha val="40000"/>
                    </a:schemeClr>
                  </a:outerShdw>
                </a:effectLst>
              </a:rPr>
              <a:t>4. Start unsafe refusal protocol </a:t>
            </a:r>
          </a:p>
        </p:txBody>
      </p:sp>
      <p:sp>
        <p:nvSpPr>
          <p:cNvPr id="9" name="Rounded Rectangle 8"/>
          <p:cNvSpPr/>
          <p:nvPr/>
        </p:nvSpPr>
        <p:spPr>
          <a:xfrm>
            <a:off x="1810931" y="4450277"/>
            <a:ext cx="7124964" cy="2172487"/>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1100" b="1" u="sng" dirty="0">
                <a:ln w="0"/>
                <a:solidFill>
                  <a:schemeClr val="tx1"/>
                </a:solidFill>
                <a:effectLst>
                  <a:outerShdw blurRad="38100" dist="19050" dir="2700000" algn="tl" rotWithShape="0">
                    <a:schemeClr val="dk1">
                      <a:alpha val="40000"/>
                    </a:schemeClr>
                  </a:outerShdw>
                </a:effectLst>
              </a:rPr>
              <a:t>UNSAFE REFUSAL PROTOCOL (</a:t>
            </a:r>
            <a:r>
              <a:rPr lang="en-US" sz="1100" b="1" dirty="0">
                <a:ln w="0"/>
                <a:solidFill>
                  <a:schemeClr val="tx1"/>
                </a:solidFill>
                <a:effectLst>
                  <a:outerShdw blurRad="38100" dist="19050" dir="2700000" algn="tl" rotWithShape="0">
                    <a:schemeClr val="dk1">
                      <a:alpha val="40000"/>
                    </a:schemeClr>
                  </a:outerShdw>
                </a:effectLst>
              </a:rPr>
              <a:t>An unsafe refusal means she is refusing something and being unsafe (using unsafe behavior to staff including hurting someone, threatening or breaking things) OR refusing something that is medically necessary (refusing to take court ordered meds)</a:t>
            </a:r>
          </a:p>
          <a:p>
            <a:pPr marL="228600" indent="-228600">
              <a:buAutoNum type="arabicPeriod"/>
            </a:pPr>
            <a:r>
              <a:rPr lang="en-US" sz="1100" b="1" dirty="0">
                <a:ln w="0"/>
                <a:solidFill>
                  <a:schemeClr val="tx1"/>
                </a:solidFill>
                <a:effectLst>
                  <a:outerShdw blurRad="38100" dist="19050" dir="2700000" algn="tl" rotWithShape="0">
                    <a:schemeClr val="dk1">
                      <a:alpha val="40000"/>
                    </a:schemeClr>
                  </a:outerShdw>
                </a:effectLst>
              </a:rPr>
              <a:t>Follow all preventative procedures and if possible, re-approach later with respect and options </a:t>
            </a:r>
          </a:p>
          <a:p>
            <a:pPr marL="228600" indent="-228600">
              <a:buAutoNum type="arabicPeriod"/>
            </a:pPr>
            <a:r>
              <a:rPr lang="en-US" sz="1100" b="1" dirty="0">
                <a:ln w="0"/>
                <a:solidFill>
                  <a:schemeClr val="tx1"/>
                </a:solidFill>
                <a:effectLst>
                  <a:outerShdw blurRad="38100" dist="19050" dir="2700000" algn="tl" rotWithShape="0">
                    <a:schemeClr val="dk1">
                      <a:alpha val="40000"/>
                    </a:schemeClr>
                  </a:outerShdw>
                </a:effectLst>
              </a:rPr>
              <a:t>Contact _________ and let (name) know what is happening: (email: ____ </a:t>
            </a:r>
            <a:r>
              <a:rPr lang="en-US" sz="1100" b="1" dirty="0">
                <a:solidFill>
                  <a:schemeClr val="tx1"/>
                </a:solidFill>
              </a:rPr>
              <a:t>and phone: ______)</a:t>
            </a:r>
            <a:r>
              <a:rPr lang="en-US" sz="1100" b="1" dirty="0">
                <a:ln w="0"/>
                <a:solidFill>
                  <a:schemeClr val="tx1"/>
                </a:solidFill>
                <a:effectLst>
                  <a:outerShdw blurRad="38100" dist="19050" dir="2700000" algn="tl" rotWithShape="0">
                    <a:schemeClr val="dk1">
                      <a:alpha val="40000"/>
                    </a:schemeClr>
                  </a:outerShdw>
                </a:effectLst>
              </a:rPr>
              <a:t> </a:t>
            </a:r>
          </a:p>
          <a:p>
            <a:pPr marL="228600" indent="-228600">
              <a:buAutoNum type="arabicPeriod"/>
            </a:pPr>
            <a:r>
              <a:rPr lang="en-US" sz="1100" b="1" dirty="0">
                <a:ln w="0"/>
                <a:solidFill>
                  <a:schemeClr val="tx1"/>
                </a:solidFill>
                <a:effectLst>
                  <a:outerShdw blurRad="38100" dist="19050" dir="2700000" algn="tl" rotWithShape="0">
                    <a:schemeClr val="dk1">
                      <a:alpha val="40000"/>
                    </a:schemeClr>
                  </a:outerShdw>
                </a:effectLst>
              </a:rPr>
              <a:t>Call to inform _____(hospital name) Behavioral health unit</a:t>
            </a:r>
          </a:p>
          <a:p>
            <a:pPr marL="228600" indent="-228600">
              <a:buAutoNum type="arabicPeriod"/>
            </a:pPr>
            <a:r>
              <a:rPr lang="en-US" sz="1100" b="1" dirty="0">
                <a:ln w="0"/>
                <a:solidFill>
                  <a:schemeClr val="tx1"/>
                </a:solidFill>
                <a:effectLst>
                  <a:outerShdw blurRad="38100" dist="19050" dir="2700000" algn="tl" rotWithShape="0">
                    <a:schemeClr val="dk1">
                      <a:alpha val="40000"/>
                    </a:schemeClr>
                  </a:outerShdw>
                </a:effectLst>
              </a:rPr>
              <a:t>Call crisis unit at _________ and explain problem. If they cannot come out:</a:t>
            </a:r>
          </a:p>
          <a:p>
            <a:pPr marL="228600" indent="-228600">
              <a:buAutoNum type="arabicPeriod"/>
            </a:pPr>
            <a:r>
              <a:rPr lang="en-US" sz="1100" b="1" dirty="0">
                <a:ln w="0"/>
                <a:solidFill>
                  <a:schemeClr val="tx1"/>
                </a:solidFill>
                <a:effectLst>
                  <a:outerShdw blurRad="38100" dist="19050" dir="2700000" algn="tl" rotWithShape="0">
                    <a:schemeClr val="dk1">
                      <a:alpha val="40000"/>
                    </a:schemeClr>
                  </a:outerShdw>
                </a:effectLst>
              </a:rPr>
              <a:t>Call 911 and provide letter to emergency responders </a:t>
            </a:r>
          </a:p>
          <a:p>
            <a:pPr marL="228600" indent="-228600">
              <a:buAutoNum type="arabicPeriod"/>
            </a:pPr>
            <a:r>
              <a:rPr lang="en-US" sz="1100" b="1" dirty="0">
                <a:ln w="0"/>
                <a:solidFill>
                  <a:schemeClr val="tx1"/>
                </a:solidFill>
                <a:effectLst>
                  <a:outerShdw blurRad="38100" dist="19050" dir="2700000" algn="tl" rotWithShape="0">
                    <a:schemeClr val="dk1">
                      <a:alpha val="40000"/>
                    </a:schemeClr>
                  </a:outerShdw>
                </a:effectLst>
              </a:rPr>
              <a:t>Keep guardian (name, phone) informed </a:t>
            </a:r>
          </a:p>
        </p:txBody>
      </p:sp>
    </p:spTree>
    <p:extLst>
      <p:ext uri="{BB962C8B-B14F-4D97-AF65-F5344CB8AC3E}">
        <p14:creationId xmlns:p14="http://schemas.microsoft.com/office/powerpoint/2010/main" val="2028940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114779" y="2782293"/>
            <a:ext cx="1818723" cy="19649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accent1">
                    <a:lumMod val="50000"/>
                  </a:schemeClr>
                </a:solidFill>
              </a:rPr>
              <a:t>Cognitive functioning:</a:t>
            </a:r>
          </a:p>
          <a:p>
            <a:pPr algn="ctr"/>
            <a:endParaRPr lang="en-US" sz="1050" b="1" dirty="0">
              <a:solidFill>
                <a:schemeClr val="accent1">
                  <a:lumMod val="50000"/>
                </a:schemeClr>
              </a:solidFill>
            </a:endParaRPr>
          </a:p>
          <a:p>
            <a:pPr algn="ctr"/>
            <a:endParaRPr lang="en-US" sz="1050" b="1" dirty="0">
              <a:solidFill>
                <a:schemeClr val="accent1">
                  <a:lumMod val="50000"/>
                </a:schemeClr>
              </a:solidFill>
            </a:endParaRPr>
          </a:p>
          <a:p>
            <a:pPr algn="ctr"/>
            <a:endParaRPr lang="en-US" sz="1050" b="1" dirty="0">
              <a:solidFill>
                <a:schemeClr val="accent1">
                  <a:lumMod val="50000"/>
                </a:schemeClr>
              </a:solidFill>
            </a:endParaRPr>
          </a:p>
          <a:p>
            <a:pPr algn="ctr"/>
            <a:endParaRPr lang="en-US" sz="1050" b="1" dirty="0">
              <a:solidFill>
                <a:schemeClr val="accent1">
                  <a:lumMod val="50000"/>
                </a:schemeClr>
              </a:solidFill>
            </a:endParaRPr>
          </a:p>
          <a:p>
            <a:pPr algn="ctr"/>
            <a:endParaRPr lang="en-US" sz="1050" b="1" dirty="0">
              <a:solidFill>
                <a:schemeClr val="accent1">
                  <a:lumMod val="50000"/>
                </a:schemeClr>
              </a:solidFill>
            </a:endParaRPr>
          </a:p>
          <a:p>
            <a:pPr algn="ctr"/>
            <a:endParaRPr lang="en-US" sz="1050" b="1" dirty="0">
              <a:solidFill>
                <a:schemeClr val="accent1">
                  <a:lumMod val="50000"/>
                </a:schemeClr>
              </a:solidFill>
            </a:endParaRPr>
          </a:p>
          <a:p>
            <a:pPr algn="ctr"/>
            <a:endParaRPr lang="en-US" sz="1050" b="1" dirty="0">
              <a:solidFill>
                <a:schemeClr val="accent1">
                  <a:lumMod val="50000"/>
                </a:schemeClr>
              </a:solidFill>
            </a:endParaRPr>
          </a:p>
          <a:p>
            <a:pPr algn="ctr"/>
            <a:endParaRPr lang="en-US" sz="1050" b="1" dirty="0">
              <a:solidFill>
                <a:schemeClr val="accent1">
                  <a:lumMod val="50000"/>
                </a:schemeClr>
              </a:solidFill>
            </a:endParaRPr>
          </a:p>
          <a:p>
            <a:pPr algn="ctr"/>
            <a:endParaRPr lang="en-US" sz="1050" b="1" dirty="0">
              <a:solidFill>
                <a:schemeClr val="accent1">
                  <a:lumMod val="50000"/>
                </a:schemeClr>
              </a:solidFill>
            </a:endParaRPr>
          </a:p>
        </p:txBody>
      </p:sp>
      <p:sp>
        <p:nvSpPr>
          <p:cNvPr id="12" name="Rounded Rectangle 11"/>
          <p:cNvSpPr/>
          <p:nvPr/>
        </p:nvSpPr>
        <p:spPr>
          <a:xfrm>
            <a:off x="7130731" y="2520356"/>
            <a:ext cx="1822220" cy="167033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050" b="1" dirty="0">
                <a:solidFill>
                  <a:schemeClr val="accent5">
                    <a:lumMod val="50000"/>
                  </a:schemeClr>
                </a:solidFill>
              </a:rPr>
              <a:t>Client sometimes struggles with: </a:t>
            </a:r>
          </a:p>
          <a:p>
            <a:pPr lvl="0"/>
            <a:endParaRPr lang="en-US" sz="1050" b="1" dirty="0">
              <a:solidFill>
                <a:schemeClr val="accent5">
                  <a:lumMod val="50000"/>
                </a:schemeClr>
              </a:solidFill>
            </a:endParaRPr>
          </a:p>
          <a:p>
            <a:pPr lvl="0"/>
            <a:endParaRPr lang="en-US" sz="1050" b="1" dirty="0">
              <a:solidFill>
                <a:schemeClr val="accent5">
                  <a:lumMod val="50000"/>
                </a:schemeClr>
              </a:solidFill>
            </a:endParaRPr>
          </a:p>
          <a:p>
            <a:pPr lvl="0"/>
            <a:endParaRPr lang="en-US" sz="1050" b="1" dirty="0">
              <a:solidFill>
                <a:schemeClr val="accent5">
                  <a:lumMod val="50000"/>
                </a:schemeClr>
              </a:solidFill>
            </a:endParaRPr>
          </a:p>
          <a:p>
            <a:pPr lvl="0"/>
            <a:endParaRPr lang="en-US" sz="1050" b="1" dirty="0">
              <a:solidFill>
                <a:schemeClr val="accent5">
                  <a:lumMod val="50000"/>
                </a:schemeClr>
              </a:solidFill>
            </a:endParaRPr>
          </a:p>
          <a:p>
            <a:pPr lvl="0"/>
            <a:endParaRPr lang="en-US" sz="1050" b="1" dirty="0">
              <a:solidFill>
                <a:schemeClr val="accent5">
                  <a:lumMod val="50000"/>
                </a:schemeClr>
              </a:solidFill>
            </a:endParaRPr>
          </a:p>
          <a:p>
            <a:pPr lvl="0"/>
            <a:endParaRPr lang="en-US" sz="1050" b="1" dirty="0">
              <a:solidFill>
                <a:schemeClr val="accent5">
                  <a:lumMod val="50000"/>
                </a:schemeClr>
              </a:solidFill>
            </a:endParaRPr>
          </a:p>
          <a:p>
            <a:pPr lvl="0"/>
            <a:endParaRPr lang="en-US" sz="1050" b="1" dirty="0">
              <a:solidFill>
                <a:schemeClr val="accent5">
                  <a:lumMod val="50000"/>
                </a:schemeClr>
              </a:solidFill>
            </a:endParaRPr>
          </a:p>
        </p:txBody>
      </p:sp>
      <p:sp>
        <p:nvSpPr>
          <p:cNvPr id="7" name="Rounded Rectangle 6"/>
          <p:cNvSpPr/>
          <p:nvPr/>
        </p:nvSpPr>
        <p:spPr>
          <a:xfrm>
            <a:off x="5691975" y="139244"/>
            <a:ext cx="3260976" cy="232875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dirty="0">
              <a:solidFill>
                <a:schemeClr val="accent1">
                  <a:lumMod val="50000"/>
                </a:schemeClr>
              </a:solidFill>
            </a:endParaRPr>
          </a:p>
          <a:p>
            <a:r>
              <a:rPr lang="en-US" sz="1200" b="1" dirty="0">
                <a:solidFill>
                  <a:schemeClr val="accent1">
                    <a:lumMod val="50000"/>
                  </a:schemeClr>
                </a:solidFill>
              </a:rPr>
              <a:t>Client has an easier time when: </a:t>
            </a:r>
          </a:p>
          <a:p>
            <a:pPr algn="ctr"/>
            <a:endParaRPr lang="en-US" sz="1600" dirty="0">
              <a:solidFill>
                <a:schemeClr val="accent1">
                  <a:lumMod val="50000"/>
                </a:schemeClr>
              </a:solidFill>
            </a:endParaRPr>
          </a:p>
        </p:txBody>
      </p:sp>
      <p:sp>
        <p:nvSpPr>
          <p:cNvPr id="8" name="Rounded Rectangle 7"/>
          <p:cNvSpPr/>
          <p:nvPr/>
        </p:nvSpPr>
        <p:spPr>
          <a:xfrm>
            <a:off x="114780" y="89981"/>
            <a:ext cx="3312476" cy="117342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accent1">
                    <a:lumMod val="50000"/>
                  </a:schemeClr>
                </a:solidFill>
              </a:rPr>
              <a:t> </a:t>
            </a:r>
          </a:p>
          <a:p>
            <a:r>
              <a:rPr lang="en-US" sz="1050" b="1" dirty="0">
                <a:solidFill>
                  <a:schemeClr val="accent1">
                    <a:lumMod val="50000"/>
                  </a:schemeClr>
                </a:solidFill>
              </a:rPr>
              <a:t>Mental Health Support:</a:t>
            </a:r>
          </a:p>
          <a:p>
            <a:pPr marL="171450" indent="-171450">
              <a:buFont typeface="Arial" panose="020B0604020202020204" pitchFamily="34" charset="0"/>
              <a:buChar char="•"/>
            </a:pPr>
            <a:endParaRPr lang="en-US" sz="1050" dirty="0">
              <a:solidFill>
                <a:schemeClr val="accent1">
                  <a:lumMod val="50000"/>
                </a:schemeClr>
              </a:solidFill>
            </a:endParaRPr>
          </a:p>
          <a:p>
            <a:pPr marL="171450" indent="-171450">
              <a:buFont typeface="Arial" panose="020B0604020202020204" pitchFamily="34" charset="0"/>
              <a:buChar char="•"/>
            </a:pPr>
            <a:endParaRPr lang="en-US" sz="1050" dirty="0">
              <a:solidFill>
                <a:schemeClr val="accent1">
                  <a:lumMod val="50000"/>
                </a:schemeClr>
              </a:solidFill>
            </a:endParaRPr>
          </a:p>
          <a:p>
            <a:pPr marL="171450" indent="-171450">
              <a:buFont typeface="Arial" panose="020B0604020202020204" pitchFamily="34" charset="0"/>
              <a:buChar char="•"/>
            </a:pPr>
            <a:endParaRPr lang="en-US" sz="1050" dirty="0">
              <a:solidFill>
                <a:schemeClr val="accent1">
                  <a:lumMod val="50000"/>
                </a:schemeClr>
              </a:solidFill>
            </a:endParaRPr>
          </a:p>
          <a:p>
            <a:pPr marL="171450" indent="-171450">
              <a:buFont typeface="Arial" panose="020B0604020202020204" pitchFamily="34" charset="0"/>
              <a:buChar char="•"/>
            </a:pPr>
            <a:endParaRPr lang="en-US" sz="1050" dirty="0">
              <a:solidFill>
                <a:schemeClr val="accent1">
                  <a:lumMod val="50000"/>
                </a:schemeClr>
              </a:solidFill>
            </a:endParaRPr>
          </a:p>
          <a:p>
            <a:pPr marL="171450" indent="-171450">
              <a:buFont typeface="Arial" panose="020B0604020202020204" pitchFamily="34" charset="0"/>
              <a:buChar char="•"/>
            </a:pPr>
            <a:endParaRPr lang="en-US" sz="1050" dirty="0">
              <a:solidFill>
                <a:schemeClr val="accent1">
                  <a:lumMod val="50000"/>
                </a:schemeClr>
              </a:solidFill>
            </a:endParaRPr>
          </a:p>
          <a:p>
            <a:pPr marL="171450" indent="-171450">
              <a:buFont typeface="Arial" panose="020B0604020202020204" pitchFamily="34" charset="0"/>
              <a:buChar char="•"/>
            </a:pPr>
            <a:endParaRPr lang="en-US" sz="1050" dirty="0">
              <a:solidFill>
                <a:schemeClr val="accent1">
                  <a:lumMod val="50000"/>
                </a:schemeClr>
              </a:solidFill>
            </a:endParaRPr>
          </a:p>
        </p:txBody>
      </p:sp>
      <p:graphicFrame>
        <p:nvGraphicFramePr>
          <p:cNvPr id="6" name="Diagram 5"/>
          <p:cNvGraphicFramePr/>
          <p:nvPr/>
        </p:nvGraphicFramePr>
        <p:xfrm>
          <a:off x="1500412" y="143512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114779" y="4747239"/>
            <a:ext cx="2695533" cy="19221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chemeClr val="accent1">
                  <a:lumMod val="50000"/>
                </a:schemeClr>
              </a:solidFill>
            </a:endParaRPr>
          </a:p>
          <a:p>
            <a:r>
              <a:rPr lang="en-US" sz="1400" b="1" dirty="0">
                <a:solidFill>
                  <a:schemeClr val="accent1">
                    <a:lumMod val="50000"/>
                  </a:schemeClr>
                </a:solidFill>
              </a:rPr>
              <a:t>Physical needs:</a:t>
            </a: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r>
              <a:rPr lang="en-US" sz="1100" dirty="0">
                <a:solidFill>
                  <a:schemeClr val="accent1">
                    <a:lumMod val="50000"/>
                  </a:schemeClr>
                </a:solidFill>
              </a:rPr>
              <a:t> </a:t>
            </a:r>
          </a:p>
          <a:p>
            <a:pPr marL="285750" indent="-285750">
              <a:buFont typeface="Arial" panose="020B0604020202020204" pitchFamily="34" charset="0"/>
              <a:buChar char="•"/>
            </a:pPr>
            <a:endParaRPr lang="en-US" sz="1100" b="1" i="1" dirty="0">
              <a:solidFill>
                <a:schemeClr val="accent1">
                  <a:lumMod val="50000"/>
                </a:schemeClr>
              </a:solidFill>
            </a:endParaRPr>
          </a:p>
        </p:txBody>
      </p:sp>
      <p:sp>
        <p:nvSpPr>
          <p:cNvPr id="10" name="Rounded Rectangle 9"/>
          <p:cNvSpPr/>
          <p:nvPr/>
        </p:nvSpPr>
        <p:spPr>
          <a:xfrm>
            <a:off x="6107633" y="4243048"/>
            <a:ext cx="2874411" cy="242638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b="1" dirty="0">
              <a:solidFill>
                <a:schemeClr val="accent1">
                  <a:lumMod val="50000"/>
                </a:schemeClr>
              </a:solidFill>
            </a:endParaRPr>
          </a:p>
          <a:p>
            <a:r>
              <a:rPr lang="en-US" sz="1100" b="1" dirty="0">
                <a:solidFill>
                  <a:schemeClr val="accent1">
                    <a:lumMod val="50000"/>
                  </a:schemeClr>
                </a:solidFill>
              </a:rPr>
              <a:t>Behavioral Health Needs</a:t>
            </a: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endParaRPr lang="en-US" sz="1100" dirty="0">
              <a:solidFill>
                <a:schemeClr val="accent1">
                  <a:lumMod val="50000"/>
                </a:schemeClr>
              </a:solidFill>
            </a:endParaRPr>
          </a:p>
          <a:p>
            <a:pPr marL="285750" indent="-285750">
              <a:buFont typeface="Arial" panose="020B0604020202020204" pitchFamily="34" charset="0"/>
              <a:buChar char="•"/>
            </a:pPr>
            <a:endParaRPr lang="en-US" sz="1100" dirty="0">
              <a:solidFill>
                <a:schemeClr val="accent1">
                  <a:lumMod val="50000"/>
                </a:schemeClr>
              </a:solidFill>
            </a:endParaRPr>
          </a:p>
        </p:txBody>
      </p:sp>
      <p:sp>
        <p:nvSpPr>
          <p:cNvPr id="13" name="Rounded Rectangle 12"/>
          <p:cNvSpPr/>
          <p:nvPr/>
        </p:nvSpPr>
        <p:spPr>
          <a:xfrm>
            <a:off x="2810313" y="5483119"/>
            <a:ext cx="3297320" cy="117030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b="1" i="1" dirty="0">
                <a:solidFill>
                  <a:schemeClr val="accent1">
                    <a:lumMod val="50000"/>
                  </a:schemeClr>
                </a:solidFill>
              </a:rPr>
              <a:t>Most critical need: </a:t>
            </a:r>
          </a:p>
          <a:p>
            <a:endParaRPr lang="en-US" sz="1050" b="1" dirty="0">
              <a:ln w="0"/>
              <a:solidFill>
                <a:schemeClr val="tx1"/>
              </a:solidFill>
              <a:effectLst>
                <a:outerShdw blurRad="38100" dist="19050" dir="2700000" algn="tl" rotWithShape="0">
                  <a:schemeClr val="dk1">
                    <a:alpha val="40000"/>
                  </a:schemeClr>
                </a:outerShdw>
              </a:effectLst>
            </a:endParaRPr>
          </a:p>
          <a:p>
            <a:endParaRPr lang="en-US" sz="1050" b="1" dirty="0">
              <a:ln w="0"/>
              <a:solidFill>
                <a:schemeClr val="tx1"/>
              </a:solidFill>
              <a:effectLst>
                <a:outerShdw blurRad="38100" dist="19050" dir="2700000" algn="tl" rotWithShape="0">
                  <a:schemeClr val="dk1">
                    <a:alpha val="40000"/>
                  </a:schemeClr>
                </a:outerShdw>
              </a:effectLst>
            </a:endParaRPr>
          </a:p>
          <a:p>
            <a:endParaRPr lang="en-US" sz="1050" b="1" dirty="0">
              <a:ln w="0"/>
              <a:solidFill>
                <a:schemeClr val="tx1"/>
              </a:solidFill>
              <a:effectLst>
                <a:outerShdw blurRad="38100" dist="19050" dir="2700000" algn="tl" rotWithShape="0">
                  <a:schemeClr val="dk1">
                    <a:alpha val="40000"/>
                  </a:schemeClr>
                </a:outerShdw>
              </a:effectLst>
            </a:endParaRPr>
          </a:p>
          <a:p>
            <a:r>
              <a:rPr lang="en-US" sz="1050" b="1" dirty="0">
                <a:ln w="0"/>
                <a:solidFill>
                  <a:schemeClr val="tx1"/>
                </a:solidFill>
                <a:effectLst>
                  <a:outerShdw blurRad="38100" dist="19050" dir="2700000" algn="tl" rotWithShape="0">
                    <a:schemeClr val="dk1">
                      <a:alpha val="40000"/>
                    </a:schemeClr>
                  </a:outerShdw>
                </a:effectLst>
              </a:rPr>
              <a:t>Contact:</a:t>
            </a:r>
          </a:p>
          <a:p>
            <a:endParaRPr lang="en-US" sz="1050" b="1" i="1" dirty="0">
              <a:solidFill>
                <a:schemeClr val="accent1">
                  <a:lumMod val="50000"/>
                </a:schemeClr>
              </a:solidFill>
            </a:endParaRPr>
          </a:p>
        </p:txBody>
      </p:sp>
      <p:sp>
        <p:nvSpPr>
          <p:cNvPr id="14" name="Rounded Rectangle 13"/>
          <p:cNvSpPr/>
          <p:nvPr/>
        </p:nvSpPr>
        <p:spPr>
          <a:xfrm>
            <a:off x="3574053" y="139244"/>
            <a:ext cx="1971124" cy="8491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1">
                    <a:lumMod val="50000"/>
                  </a:schemeClr>
                </a:solidFill>
              </a:rPr>
              <a:t>Client-At-A-Glance </a:t>
            </a:r>
          </a:p>
        </p:txBody>
      </p:sp>
      <p:sp>
        <p:nvSpPr>
          <p:cNvPr id="15" name="Rounded Rectangle 14"/>
          <p:cNvSpPr/>
          <p:nvPr/>
        </p:nvSpPr>
        <p:spPr>
          <a:xfrm>
            <a:off x="115952" y="1323307"/>
            <a:ext cx="3030845" cy="140853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accent1">
                    <a:lumMod val="50000"/>
                  </a:schemeClr>
                </a:solidFill>
              </a:rPr>
              <a:t> </a:t>
            </a:r>
          </a:p>
          <a:p>
            <a:r>
              <a:rPr lang="en-US" sz="1050" b="1" dirty="0">
                <a:solidFill>
                  <a:schemeClr val="accent1">
                    <a:lumMod val="50000"/>
                  </a:schemeClr>
                </a:solidFill>
              </a:rPr>
              <a:t>Recent History: </a:t>
            </a:r>
          </a:p>
          <a:p>
            <a:endParaRPr lang="en-US" sz="1050" b="1" dirty="0">
              <a:solidFill>
                <a:schemeClr val="accent1">
                  <a:lumMod val="50000"/>
                </a:schemeClr>
              </a:solidFill>
            </a:endParaRPr>
          </a:p>
          <a:p>
            <a:endParaRPr lang="en-US" sz="1050" b="1" dirty="0">
              <a:solidFill>
                <a:schemeClr val="accent1">
                  <a:lumMod val="50000"/>
                </a:schemeClr>
              </a:solidFill>
            </a:endParaRPr>
          </a:p>
          <a:p>
            <a:endParaRPr lang="en-US" sz="1050" b="1" dirty="0">
              <a:solidFill>
                <a:schemeClr val="accent1">
                  <a:lumMod val="50000"/>
                </a:schemeClr>
              </a:solidFill>
            </a:endParaRPr>
          </a:p>
          <a:p>
            <a:endParaRPr lang="en-US" sz="1050" b="1" dirty="0">
              <a:solidFill>
                <a:schemeClr val="accent1">
                  <a:lumMod val="50000"/>
                </a:schemeClr>
              </a:solidFill>
            </a:endParaRPr>
          </a:p>
          <a:p>
            <a:endParaRPr lang="en-US" sz="1050" b="1" dirty="0">
              <a:solidFill>
                <a:schemeClr val="accent1">
                  <a:lumMod val="50000"/>
                </a:schemeClr>
              </a:solidFill>
            </a:endParaRPr>
          </a:p>
          <a:p>
            <a:endParaRPr lang="en-US" sz="1050" b="1" dirty="0">
              <a:solidFill>
                <a:schemeClr val="accent1">
                  <a:lumMod val="50000"/>
                </a:schemeClr>
              </a:solidFill>
            </a:endParaRPr>
          </a:p>
          <a:p>
            <a:endParaRPr lang="en-US" sz="1050" b="1" dirty="0">
              <a:solidFill>
                <a:schemeClr val="accent1">
                  <a:lumMod val="50000"/>
                </a:schemeClr>
              </a:solidFill>
            </a:endParaRPr>
          </a:p>
        </p:txBody>
      </p:sp>
    </p:spTree>
    <p:extLst>
      <p:ext uri="{BB962C8B-B14F-4D97-AF65-F5344CB8AC3E}">
        <p14:creationId xmlns:p14="http://schemas.microsoft.com/office/powerpoint/2010/main" val="35081414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1254</TotalTime>
  <Words>2368</Words>
  <Application>Microsoft Office PowerPoint</Application>
  <PresentationFormat>On-screen Show (4:3)</PresentationFormat>
  <Paragraphs>321</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Using the client role map tool</vt:lpstr>
      <vt:lpstr>PowerPoint Presentation</vt:lpstr>
      <vt:lpstr>PowerPoint Presentation</vt:lpstr>
      <vt:lpstr>Example of supporting client*,  using the role map tool </vt:lpstr>
      <vt:lpstr>The Teaching Interaction Procedure (TIP) </vt:lpstr>
      <vt:lpstr>No regular attention without talking to client about it (topic for discussion: trust; safe relationships) See example below for informed consent items we included for a client’s NCR</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Kolu</dc:creator>
  <cp:lastModifiedBy>TC Kolu</cp:lastModifiedBy>
  <cp:revision>14</cp:revision>
  <dcterms:created xsi:type="dcterms:W3CDTF">2018-03-21T21:31:42Z</dcterms:created>
  <dcterms:modified xsi:type="dcterms:W3CDTF">2022-02-24T01:50:26Z</dcterms:modified>
</cp:coreProperties>
</file>